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7.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8.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9.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0.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1.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322" r:id="rId2"/>
    <p:sldId id="311" r:id="rId3"/>
    <p:sldId id="312" r:id="rId4"/>
    <p:sldId id="324" r:id="rId5"/>
    <p:sldId id="313" r:id="rId6"/>
    <p:sldId id="277" r:id="rId7"/>
    <p:sldId id="314" r:id="rId8"/>
    <p:sldId id="284" r:id="rId9"/>
    <p:sldId id="315" r:id="rId10"/>
    <p:sldId id="323" r:id="rId11"/>
    <p:sldId id="316" r:id="rId12"/>
    <p:sldId id="288" r:id="rId13"/>
    <p:sldId id="317" r:id="rId14"/>
    <p:sldId id="325" r:id="rId15"/>
    <p:sldId id="318" r:id="rId16"/>
    <p:sldId id="291" r:id="rId17"/>
    <p:sldId id="319" r:id="rId18"/>
    <p:sldId id="293" r:id="rId19"/>
    <p:sldId id="320" r:id="rId20"/>
    <p:sldId id="295" r:id="rId21"/>
    <p:sldId id="321" r:id="rId22"/>
    <p:sldId id="297" r:id="rId23"/>
  </p:sldIdLst>
  <p:sldSz cx="12192000" cy="6858000"/>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36444B-0FD4-460D-AB4C-AE79479E903C}" v="6" dt="2024-10-11T17:19:50.54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90738" autoAdjust="0"/>
  </p:normalViewPr>
  <p:slideViewPr>
    <p:cSldViewPr snapToGrid="0">
      <p:cViewPr varScale="1">
        <p:scale>
          <a:sx n="74" d="100"/>
          <a:sy n="74" d="100"/>
        </p:scale>
        <p:origin x="109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A RODRIGUEZ ROCANDIO" userId="36cd16e4c26da594" providerId="LiveId" clId="{4436444B-0FD4-460D-AB4C-AE79479E903C}"/>
    <pc:docChg chg="custSel modSld modNotesMaster">
      <pc:chgData name="CAROLINA RODRIGUEZ ROCANDIO" userId="36cd16e4c26da594" providerId="LiveId" clId="{4436444B-0FD4-460D-AB4C-AE79479E903C}" dt="2024-10-11T21:01:31.804" v="3132" actId="313"/>
      <pc:docMkLst>
        <pc:docMk/>
      </pc:docMkLst>
      <pc:sldChg chg="modSp mod">
        <pc:chgData name="CAROLINA RODRIGUEZ ROCANDIO" userId="36cd16e4c26da594" providerId="LiveId" clId="{4436444B-0FD4-460D-AB4C-AE79479E903C}" dt="2024-10-11T17:14:05.055" v="3117" actId="20577"/>
        <pc:sldMkLst>
          <pc:docMk/>
          <pc:sldMk cId="2812369591" sldId="312"/>
        </pc:sldMkLst>
        <pc:spChg chg="mod">
          <ac:chgData name="CAROLINA RODRIGUEZ ROCANDIO" userId="36cd16e4c26da594" providerId="LiveId" clId="{4436444B-0FD4-460D-AB4C-AE79479E903C}" dt="2024-10-11T17:14:05.055" v="3117" actId="20577"/>
          <ac:spMkLst>
            <pc:docMk/>
            <pc:sldMk cId="2812369591" sldId="312"/>
            <ac:spMk id="5" creationId="{13F339E1-A68D-98D0-6DF3-CDDF4730A5DD}"/>
          </ac:spMkLst>
        </pc:spChg>
      </pc:sldChg>
      <pc:sldChg chg="modSp mod">
        <pc:chgData name="CAROLINA RODRIGUEZ ROCANDIO" userId="36cd16e4c26da594" providerId="LiveId" clId="{4436444B-0FD4-460D-AB4C-AE79479E903C}" dt="2024-10-11T17:10:51.910" v="3103" actId="20577"/>
        <pc:sldMkLst>
          <pc:docMk/>
          <pc:sldMk cId="856184690" sldId="314"/>
        </pc:sldMkLst>
        <pc:spChg chg="mod">
          <ac:chgData name="CAROLINA RODRIGUEZ ROCANDIO" userId="36cd16e4c26da594" providerId="LiveId" clId="{4436444B-0FD4-460D-AB4C-AE79479E903C}" dt="2024-10-11T17:10:51.910" v="3103" actId="20577"/>
          <ac:spMkLst>
            <pc:docMk/>
            <pc:sldMk cId="856184690" sldId="314"/>
            <ac:spMk id="7" creationId="{5682B321-DAC3-1D31-83C7-E97BC08B4082}"/>
          </ac:spMkLst>
        </pc:spChg>
      </pc:sldChg>
      <pc:sldChg chg="modSp mod">
        <pc:chgData name="CAROLINA RODRIGUEZ ROCANDIO" userId="36cd16e4c26da594" providerId="LiveId" clId="{4436444B-0FD4-460D-AB4C-AE79479E903C}" dt="2024-10-11T21:01:31.804" v="3132" actId="313"/>
        <pc:sldMkLst>
          <pc:docMk/>
          <pc:sldMk cId="2305392628" sldId="315"/>
        </pc:sldMkLst>
        <pc:spChg chg="mod">
          <ac:chgData name="CAROLINA RODRIGUEZ ROCANDIO" userId="36cd16e4c26da594" providerId="LiveId" clId="{4436444B-0FD4-460D-AB4C-AE79479E903C}" dt="2024-10-11T21:01:31.804" v="3132" actId="313"/>
          <ac:spMkLst>
            <pc:docMk/>
            <pc:sldMk cId="2305392628" sldId="315"/>
            <ac:spMk id="5" creationId="{13F339E1-A68D-98D0-6DF3-CDDF4730A5DD}"/>
          </ac:spMkLst>
        </pc:spChg>
      </pc:sldChg>
      <pc:sldChg chg="modSp mod">
        <pc:chgData name="CAROLINA RODRIGUEZ ROCANDIO" userId="36cd16e4c26da594" providerId="LiveId" clId="{4436444B-0FD4-460D-AB4C-AE79479E903C}" dt="2024-10-11T17:16:16.818" v="3129" actId="6549"/>
        <pc:sldMkLst>
          <pc:docMk/>
          <pc:sldMk cId="2378774908" sldId="316"/>
        </pc:sldMkLst>
        <pc:spChg chg="mod">
          <ac:chgData name="CAROLINA RODRIGUEZ ROCANDIO" userId="36cd16e4c26da594" providerId="LiveId" clId="{4436444B-0FD4-460D-AB4C-AE79479E903C}" dt="2024-10-11T17:16:16.818" v="3129" actId="6549"/>
          <ac:spMkLst>
            <pc:docMk/>
            <pc:sldMk cId="2378774908" sldId="316"/>
            <ac:spMk id="5" creationId="{13F339E1-A68D-98D0-6DF3-CDDF4730A5DD}"/>
          </ac:spMkLst>
        </pc:spChg>
      </pc:sldChg>
      <pc:sldChg chg="modSp mod">
        <pc:chgData name="CAROLINA RODRIGUEZ ROCANDIO" userId="36cd16e4c26da594" providerId="LiveId" clId="{4436444B-0FD4-460D-AB4C-AE79479E903C}" dt="2024-10-11T17:03:59.157" v="3075" actId="6549"/>
        <pc:sldMkLst>
          <pc:docMk/>
          <pc:sldMk cId="3232565764" sldId="317"/>
        </pc:sldMkLst>
        <pc:spChg chg="mod">
          <ac:chgData name="CAROLINA RODRIGUEZ ROCANDIO" userId="36cd16e4c26da594" providerId="LiveId" clId="{4436444B-0FD4-460D-AB4C-AE79479E903C}" dt="2024-10-11T17:03:59.157" v="3075" actId="6549"/>
          <ac:spMkLst>
            <pc:docMk/>
            <pc:sldMk cId="3232565764" sldId="317"/>
            <ac:spMk id="5" creationId="{13F339E1-A68D-98D0-6DF3-CDDF4730A5DD}"/>
          </ac:spMkLst>
        </pc:spChg>
      </pc:sldChg>
      <pc:sldChg chg="modSp mod">
        <pc:chgData name="CAROLINA RODRIGUEZ ROCANDIO" userId="36cd16e4c26da594" providerId="LiveId" clId="{4436444B-0FD4-460D-AB4C-AE79479E903C}" dt="2024-10-11T15:32:17.742" v="2384" actId="20577"/>
        <pc:sldMkLst>
          <pc:docMk/>
          <pc:sldMk cId="3835755670" sldId="318"/>
        </pc:sldMkLst>
        <pc:spChg chg="mod">
          <ac:chgData name="CAROLINA RODRIGUEZ ROCANDIO" userId="36cd16e4c26da594" providerId="LiveId" clId="{4436444B-0FD4-460D-AB4C-AE79479E903C}" dt="2024-10-11T15:32:17.742" v="2384" actId="20577"/>
          <ac:spMkLst>
            <pc:docMk/>
            <pc:sldMk cId="3835755670" sldId="318"/>
            <ac:spMk id="5" creationId="{13F339E1-A68D-98D0-6DF3-CDDF4730A5DD}"/>
          </ac:spMkLst>
        </pc:spChg>
      </pc:sldChg>
      <pc:sldChg chg="modSp mod">
        <pc:chgData name="CAROLINA RODRIGUEZ ROCANDIO" userId="36cd16e4c26da594" providerId="LiveId" clId="{4436444B-0FD4-460D-AB4C-AE79479E903C}" dt="2024-10-11T15:46:53.076" v="2617" actId="6549"/>
        <pc:sldMkLst>
          <pc:docMk/>
          <pc:sldMk cId="1408406551" sldId="319"/>
        </pc:sldMkLst>
        <pc:spChg chg="mod">
          <ac:chgData name="CAROLINA RODRIGUEZ ROCANDIO" userId="36cd16e4c26da594" providerId="LiveId" clId="{4436444B-0FD4-460D-AB4C-AE79479E903C}" dt="2024-10-11T15:46:53.076" v="2617" actId="6549"/>
          <ac:spMkLst>
            <pc:docMk/>
            <pc:sldMk cId="1408406551" sldId="319"/>
            <ac:spMk id="5" creationId="{13F339E1-A68D-98D0-6DF3-CDDF4730A5DD}"/>
          </ac:spMkLst>
        </pc:spChg>
      </pc:sldChg>
      <pc:sldChg chg="modSp mod">
        <pc:chgData name="CAROLINA RODRIGUEZ ROCANDIO" userId="36cd16e4c26da594" providerId="LiveId" clId="{4436444B-0FD4-460D-AB4C-AE79479E903C}" dt="2024-10-11T16:52:11.804" v="3061" actId="20577"/>
        <pc:sldMkLst>
          <pc:docMk/>
          <pc:sldMk cId="2887971716" sldId="320"/>
        </pc:sldMkLst>
        <pc:spChg chg="mod">
          <ac:chgData name="CAROLINA RODRIGUEZ ROCANDIO" userId="36cd16e4c26da594" providerId="LiveId" clId="{4436444B-0FD4-460D-AB4C-AE79479E903C}" dt="2024-10-11T16:52:11.804" v="3061" actId="20577"/>
          <ac:spMkLst>
            <pc:docMk/>
            <pc:sldMk cId="2887971716" sldId="320"/>
            <ac:spMk id="5" creationId="{13F339E1-A68D-98D0-6DF3-CDDF4730A5DD}"/>
          </ac:spMkLst>
        </pc:spChg>
      </pc:sldChg>
      <pc:sldChg chg="addSp delSp modSp mod">
        <pc:chgData name="CAROLINA RODRIGUEZ ROCANDIO" userId="36cd16e4c26da594" providerId="LiveId" clId="{4436444B-0FD4-460D-AB4C-AE79479E903C}" dt="2024-10-11T16:48:51.170" v="3058"/>
        <pc:sldMkLst>
          <pc:docMk/>
          <pc:sldMk cId="3984924494" sldId="321"/>
        </pc:sldMkLst>
        <pc:spChg chg="mod">
          <ac:chgData name="CAROLINA RODRIGUEZ ROCANDIO" userId="36cd16e4c26da594" providerId="LiveId" clId="{4436444B-0FD4-460D-AB4C-AE79479E903C}" dt="2024-10-11T16:45:21.649" v="3054" actId="20577"/>
          <ac:spMkLst>
            <pc:docMk/>
            <pc:sldMk cId="3984924494" sldId="321"/>
            <ac:spMk id="5" creationId="{13F339E1-A68D-98D0-6DF3-CDDF4730A5DD}"/>
          </ac:spMkLst>
        </pc:spChg>
        <pc:graphicFrameChg chg="add mod">
          <ac:chgData name="CAROLINA RODRIGUEZ ROCANDIO" userId="36cd16e4c26da594" providerId="LiveId" clId="{4436444B-0FD4-460D-AB4C-AE79479E903C}" dt="2024-10-11T16:48:30.602" v="3056"/>
          <ac:graphicFrameMkLst>
            <pc:docMk/>
            <pc:sldMk cId="3984924494" sldId="321"/>
            <ac:graphicFrameMk id="2" creationId="{BAAD55E7-F142-91D7-6E99-DC9D723163F3}"/>
          </ac:graphicFrameMkLst>
        </pc:graphicFrameChg>
        <pc:graphicFrameChg chg="add mod">
          <ac:chgData name="CAROLINA RODRIGUEZ ROCANDIO" userId="36cd16e4c26da594" providerId="LiveId" clId="{4436444B-0FD4-460D-AB4C-AE79479E903C}" dt="2024-10-11T16:48:51.170" v="3058"/>
          <ac:graphicFrameMkLst>
            <pc:docMk/>
            <pc:sldMk cId="3984924494" sldId="321"/>
            <ac:graphicFrameMk id="3" creationId="{BB18CDAC-8D35-6025-0ED1-5CC1A3DCC7D0}"/>
          </ac:graphicFrameMkLst>
        </pc:graphicFrameChg>
        <pc:graphicFrameChg chg="del">
          <ac:chgData name="CAROLINA RODRIGUEZ ROCANDIO" userId="36cd16e4c26da594" providerId="LiveId" clId="{4436444B-0FD4-460D-AB4C-AE79479E903C}" dt="2024-10-11T16:48:21.880" v="3055" actId="21"/>
          <ac:graphicFrameMkLst>
            <pc:docMk/>
            <pc:sldMk cId="3984924494" sldId="321"/>
            <ac:graphicFrameMk id="6" creationId="{28F027C0-1F43-4F53-9359-E6E4C8F5B7DA}"/>
          </ac:graphicFrameMkLst>
        </pc:graphicFrameChg>
        <pc:graphicFrameChg chg="del">
          <ac:chgData name="CAROLINA RODRIGUEZ ROCANDIO" userId="36cd16e4c26da594" providerId="LiveId" clId="{4436444B-0FD4-460D-AB4C-AE79479E903C}" dt="2024-10-11T16:48:43.666" v="3057" actId="21"/>
          <ac:graphicFrameMkLst>
            <pc:docMk/>
            <pc:sldMk cId="3984924494" sldId="321"/>
            <ac:graphicFrameMk id="8" creationId="{0122EB67-A096-48B9-92A6-C78A1E9965E7}"/>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8.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3" Type="http://schemas.openxmlformats.org/officeDocument/2006/relationships/oleObject" Target="file:///\\Volumes\KINGSTON\AVANCES%20MIR%202025\6.%20Gra&#769;fica%20Trimestral%20de%20Avance%20TESORERI&#769;A%201Tr25\Gra&#769;ficas%20Tesoreri&#769;a%20T1-2025%20p.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2.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6.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27862854840019369"/>
          <c:w val="0.7020557007064685"/>
          <c:h val="0.51519056627038662"/>
        </c:manualLayout>
      </c:layout>
      <c:barChart>
        <c:barDir val="col"/>
        <c:grouping val="clustered"/>
        <c:varyColors val="0"/>
        <c:ser>
          <c:idx val="0"/>
          <c:order val="0"/>
          <c:tx>
            <c:strRef>
              <c:f>'Actividades 1 1T25'!$B$4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1T25'!$C$3:$D$3</c:f>
              <c:strCache>
                <c:ptCount val="2"/>
                <c:pt idx="0">
                  <c:v>Reuniones recaudatorias realizadas</c:v>
                </c:pt>
                <c:pt idx="1">
                  <c:v>Reuniones del control del gasto realizados</c:v>
                </c:pt>
              </c:strCache>
            </c:strRef>
          </c:cat>
          <c:val>
            <c:numRef>
              <c:f>'Actividades 1 1T25'!$C$4:$D$4</c:f>
              <c:numCache>
                <c:formatCode>General</c:formatCode>
                <c:ptCount val="2"/>
                <c:pt idx="0">
                  <c:v>12</c:v>
                </c:pt>
                <c:pt idx="1">
                  <c:v>12</c:v>
                </c:pt>
              </c:numCache>
            </c:numRef>
          </c:val>
          <c:extLst>
            <c:ext xmlns:c16="http://schemas.microsoft.com/office/drawing/2014/chart" uri="{C3380CC4-5D6E-409C-BE32-E72D297353CC}">
              <c16:uniqueId val="{00000000-BEE1-4D5D-9FED-C736A3E03925}"/>
            </c:ext>
          </c:extLst>
        </c:ser>
        <c:ser>
          <c:idx val="1"/>
          <c:order val="1"/>
          <c:tx>
            <c:strRef>
              <c:f>'Actividades 1 1T25'!$B$5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1T25'!$C$3:$D$3</c:f>
              <c:strCache>
                <c:ptCount val="2"/>
                <c:pt idx="0">
                  <c:v>Reuniones recaudatorias realizadas</c:v>
                </c:pt>
                <c:pt idx="1">
                  <c:v>Reuniones del control del gasto realizados</c:v>
                </c:pt>
              </c:strCache>
            </c:strRef>
          </c:cat>
          <c:val>
            <c:numRef>
              <c:f>'Actividades 1 1T25'!$C$5:$D$5</c:f>
              <c:numCache>
                <c:formatCode>General</c:formatCode>
                <c:ptCount val="2"/>
                <c:pt idx="0">
                  <c:v>12</c:v>
                </c:pt>
                <c:pt idx="1">
                  <c:v>12</c:v>
                </c:pt>
              </c:numCache>
            </c:numRef>
          </c:val>
          <c:extLst>
            <c:ext xmlns:c16="http://schemas.microsoft.com/office/drawing/2014/chart" uri="{C3380CC4-5D6E-409C-BE32-E72D297353CC}">
              <c16:uniqueId val="{00000001-BEE1-4D5D-9FED-C736A3E0392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6.3249997509842615E-2"/>
                  <c:y val="-4.58333458643224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EE1-4D5D-9FED-C736A3E03925}"/>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1T25'!$C$3:$D$3</c:f>
              <c:strCache>
                <c:ptCount val="2"/>
                <c:pt idx="0">
                  <c:v>Reuniones recaudatorias realizadas</c:v>
                </c:pt>
                <c:pt idx="1">
                  <c:v>Reuniones del control del gasto realizados</c:v>
                </c:pt>
              </c:strCache>
            </c:strRef>
          </c:cat>
          <c:val>
            <c:numRef>
              <c:f>'Actividades 1 1T25'!$C$6:$D$6</c:f>
              <c:numCache>
                <c:formatCode>0.00%</c:formatCode>
                <c:ptCount val="2"/>
                <c:pt idx="0">
                  <c:v>1</c:v>
                </c:pt>
                <c:pt idx="1">
                  <c:v>1</c:v>
                </c:pt>
              </c:numCache>
            </c:numRef>
          </c:val>
          <c:smooth val="0"/>
          <c:extLst>
            <c:ext xmlns:c16="http://schemas.microsoft.com/office/drawing/2014/chart" uri="{C3380CC4-5D6E-409C-BE32-E72D297353CC}">
              <c16:uniqueId val="{00000003-BEE1-4D5D-9FED-C736A3E0392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 EGRESOS'!$B$4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EGRESOS'!$C$3:$E$3</c:f>
              <c:strCache>
                <c:ptCount val="3"/>
                <c:pt idx="0">
                  <c:v>Pagos a proveedores Emitidos</c:v>
                </c:pt>
                <c:pt idx="1">
                  <c:v>Pagos de Nómina Emitidos </c:v>
                </c:pt>
                <c:pt idx="2">
                  <c:v>Reducción de Días de Pago a Proveedores</c:v>
                </c:pt>
              </c:strCache>
            </c:strRef>
          </c:cat>
          <c:val>
            <c:numRef>
              <c:f>'Actividades 1 1T25 EGRESOS'!$C$4:$E$4</c:f>
              <c:numCache>
                <c:formatCode>#,##0</c:formatCode>
                <c:ptCount val="3"/>
                <c:pt idx="0">
                  <c:v>1000</c:v>
                </c:pt>
                <c:pt idx="1">
                  <c:v>8</c:v>
                </c:pt>
                <c:pt idx="2">
                  <c:v>120</c:v>
                </c:pt>
              </c:numCache>
            </c:numRef>
          </c:val>
          <c:extLst>
            <c:ext xmlns:c16="http://schemas.microsoft.com/office/drawing/2014/chart" uri="{C3380CC4-5D6E-409C-BE32-E72D297353CC}">
              <c16:uniqueId val="{00000000-BBED-4A94-80EB-4C15272AFEDC}"/>
            </c:ext>
          </c:extLst>
        </c:ser>
        <c:ser>
          <c:idx val="1"/>
          <c:order val="1"/>
          <c:tx>
            <c:strRef>
              <c:f>'Actividades 1 1T25 EGRESOS'!$B$5</c:f>
              <c:strCache>
                <c:ptCount val="1"/>
                <c:pt idx="0">
                  <c:v>Meta Alcanzada</c:v>
                </c:pt>
              </c:strCache>
            </c:strRef>
          </c:tx>
          <c:spPr>
            <a:solidFill>
              <a:srgbClr val="D4C19C"/>
            </a:solidFill>
            <a:ln>
              <a:noFill/>
            </a:ln>
            <a:effectLst/>
          </c:spPr>
          <c:invertIfNegative val="0"/>
          <c:dLbls>
            <c:dLbl>
              <c:idx val="0"/>
              <c:layout>
                <c:manualLayout>
                  <c:x val="1.924999924212601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BED-4A94-80EB-4C15272AFEDC}"/>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EGRESOS'!$C$3:$E$3</c:f>
              <c:strCache>
                <c:ptCount val="3"/>
                <c:pt idx="0">
                  <c:v>Pagos a proveedores Emitidos</c:v>
                </c:pt>
                <c:pt idx="1">
                  <c:v>Pagos de Nómina Emitidos </c:v>
                </c:pt>
                <c:pt idx="2">
                  <c:v>Reducción de Días de Pago a Proveedores</c:v>
                </c:pt>
              </c:strCache>
            </c:strRef>
          </c:cat>
          <c:val>
            <c:numRef>
              <c:f>'Actividades 1 1T25 EGRESOS'!$C$5:$E$5</c:f>
              <c:numCache>
                <c:formatCode>General</c:formatCode>
                <c:ptCount val="3"/>
                <c:pt idx="0" formatCode="#,##0">
                  <c:v>833</c:v>
                </c:pt>
                <c:pt idx="1">
                  <c:v>8</c:v>
                </c:pt>
                <c:pt idx="2">
                  <c:v>19</c:v>
                </c:pt>
              </c:numCache>
            </c:numRef>
          </c:val>
          <c:extLst>
            <c:ext xmlns:c16="http://schemas.microsoft.com/office/drawing/2014/chart" uri="{C3380CC4-5D6E-409C-BE32-E72D297353CC}">
              <c16:uniqueId val="{00000002-BBED-4A94-80EB-4C15272AFED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Pt>
            <c:idx val="1"/>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4-BBED-4A94-80EB-4C15272AFEDC}"/>
              </c:ext>
            </c:extLst>
          </c:dPt>
          <c:dPt>
            <c:idx val="2"/>
            <c:marker>
              <c:symbol val="none"/>
            </c:marker>
            <c:bubble3D val="0"/>
            <c:spPr>
              <a:ln w="28575" cap="rnd">
                <a:solidFill>
                  <a:srgbClr val="C00000"/>
                </a:solidFill>
                <a:round/>
                <a:headEnd type="oval"/>
                <a:tailEnd type="oval"/>
              </a:ln>
              <a:effectLst/>
            </c:spPr>
            <c:extLst>
              <c:ext xmlns:c16="http://schemas.microsoft.com/office/drawing/2014/chart" uri="{C3380CC4-5D6E-409C-BE32-E72D297353CC}">
                <c16:uniqueId val="{00000006-BBED-4A94-80EB-4C15272AFEDC}"/>
              </c:ext>
            </c:extLst>
          </c:dPt>
          <c:dLbls>
            <c:dLbl>
              <c:idx val="0"/>
              <c:layout>
                <c:manualLayout>
                  <c:x val="-0.12925002289862614"/>
                  <c:y val="-3.58695703340137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BED-4A94-80EB-4C15272AFEDC}"/>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EGRESOS'!$C$3:$E$3</c:f>
              <c:strCache>
                <c:ptCount val="3"/>
                <c:pt idx="0">
                  <c:v>Pagos a proveedores Emitidos</c:v>
                </c:pt>
                <c:pt idx="1">
                  <c:v>Pagos de Nómina Emitidos </c:v>
                </c:pt>
                <c:pt idx="2">
                  <c:v>Reducción de Días de Pago a Proveedores</c:v>
                </c:pt>
              </c:strCache>
            </c:strRef>
          </c:cat>
          <c:val>
            <c:numRef>
              <c:f>'Actividades 1 1T25 EGRESOS'!$C$6:$E$6</c:f>
              <c:numCache>
                <c:formatCode>0.00%</c:formatCode>
                <c:ptCount val="3"/>
                <c:pt idx="0">
                  <c:v>0.83299999999999996</c:v>
                </c:pt>
                <c:pt idx="1">
                  <c:v>1</c:v>
                </c:pt>
              </c:numCache>
            </c:numRef>
          </c:val>
          <c:smooth val="0"/>
          <c:extLst>
            <c:ext xmlns:c16="http://schemas.microsoft.com/office/drawing/2014/chart" uri="{C3380CC4-5D6E-409C-BE32-E72D297353CC}">
              <c16:uniqueId val="{00000008-BBED-4A94-80EB-4C15272AFED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dirty="0">
                <a:effectLst/>
              </a:rPr>
              <a:t>META PLANEADA Y ALCANZADA A NIVEL ACTIVIDAD </a:t>
            </a:r>
            <a:endParaRPr lang="es-MX" sz="1100" dirty="0">
              <a:effectLst/>
            </a:endParaRPr>
          </a:p>
          <a:p>
            <a:pPr>
              <a:defRPr sz="1100"/>
            </a:pPr>
            <a:r>
              <a:rPr lang="es-MX" sz="1100" b="1" i="0" baseline="0" dirty="0">
                <a:effectLst/>
              </a:rPr>
              <a:t>PRIMER TRIMESTRE 2025</a:t>
            </a:r>
            <a:endParaRPr lang="es-MX" sz="1100" dirty="0">
              <a:effectLst/>
            </a:endParaRPr>
          </a:p>
          <a:p>
            <a:pPr>
              <a:defRPr sz="1100"/>
            </a:pPr>
            <a:r>
              <a:rPr lang="es-MX" sz="1100" b="1" i="0" baseline="0" dirty="0">
                <a:effectLst/>
              </a:rPr>
              <a:t>EN UNIDADES Y PORCENTAJE DE AVANCE</a:t>
            </a:r>
            <a:endParaRPr lang="es-MX" sz="1100" dirty="0">
              <a:effectLst/>
            </a:endParaRPr>
          </a:p>
        </c:rich>
      </c:tx>
      <c:layout>
        <c:manualLayout>
          <c:xMode val="edge"/>
          <c:yMode val="edge"/>
          <c:x val="0.10087072139782348"/>
          <c:y val="1.9927505857257093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7946367199750587"/>
          <c:y val="0.30968131799319948"/>
          <c:w val="0.64349060622319798"/>
          <c:h val="0.49768258953211408"/>
        </c:manualLayout>
      </c:layout>
      <c:barChart>
        <c:barDir val="col"/>
        <c:grouping val="clustered"/>
        <c:varyColors val="0"/>
        <c:ser>
          <c:idx val="0"/>
          <c:order val="0"/>
          <c:tx>
            <c:strRef>
              <c:f>'Actividades 1 1T25 INGRESOS'!$B$4</c:f>
              <c:strCache>
                <c:ptCount val="1"/>
                <c:pt idx="0">
                  <c:v>Meta Planeada</c:v>
                </c:pt>
              </c:strCache>
            </c:strRef>
          </c:tx>
          <c:spPr>
            <a:solidFill>
              <a:srgbClr val="A27D4C"/>
            </a:solidFill>
            <a:ln>
              <a:noFill/>
            </a:ln>
            <a:effectLst/>
          </c:spPr>
          <c:invertIfNegative val="0"/>
          <c:dLbls>
            <c:dLbl>
              <c:idx val="0"/>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0-C0C6-49CE-826C-C7F329CC282E}"/>
                </c:ext>
              </c:extLst>
            </c:dLbl>
            <c:dLbl>
              <c:idx val="1"/>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1-C0C6-49CE-826C-C7F329CC282E}"/>
                </c:ext>
              </c:extLst>
            </c:dLbl>
            <c:numFmt formatCode="&quot;$&quot;#,##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INGRESOS'!$C$3:$D$3</c:f>
              <c:strCache>
                <c:ptCount val="2"/>
                <c:pt idx="0">
                  <c:v>Licencias de Funcionamiento Renovadas
</c:v>
                </c:pt>
                <c:pt idx="1">
                  <c:v>Jornadas de Regularización Realizadas</c:v>
                </c:pt>
              </c:strCache>
            </c:strRef>
          </c:cat>
          <c:val>
            <c:numRef>
              <c:f>'Actividades 1 1T25 INGRESOS'!$C$4:$D$4</c:f>
              <c:numCache>
                <c:formatCode>#,##0</c:formatCode>
                <c:ptCount val="2"/>
                <c:pt idx="0">
                  <c:v>10395</c:v>
                </c:pt>
                <c:pt idx="1">
                  <c:v>3</c:v>
                </c:pt>
              </c:numCache>
            </c:numRef>
          </c:val>
          <c:extLst>
            <c:ext xmlns:c16="http://schemas.microsoft.com/office/drawing/2014/chart" uri="{C3380CC4-5D6E-409C-BE32-E72D297353CC}">
              <c16:uniqueId val="{00000002-C0C6-49CE-826C-C7F329CC282E}"/>
            </c:ext>
          </c:extLst>
        </c:ser>
        <c:ser>
          <c:idx val="1"/>
          <c:order val="1"/>
          <c:tx>
            <c:strRef>
              <c:f>'Actividades 1 1T25 INGRESOS'!$B$5</c:f>
              <c:strCache>
                <c:ptCount val="1"/>
                <c:pt idx="0">
                  <c:v>Meta Alcanzada</c:v>
                </c:pt>
              </c:strCache>
            </c:strRef>
          </c:tx>
          <c:spPr>
            <a:solidFill>
              <a:srgbClr val="D4C19C"/>
            </a:solidFill>
            <a:ln>
              <a:noFill/>
            </a:ln>
            <a:effectLst/>
          </c:spPr>
          <c:invertIfNegative val="0"/>
          <c:dLbls>
            <c:dLbl>
              <c:idx val="0"/>
              <c:layout>
                <c:manualLayout>
                  <c:x val="2.9372501602767213E-3"/>
                  <c:y val="1.72197142589001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0C6-49CE-826C-C7F329CC282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INGRESOS'!$C$3:$D$3</c:f>
              <c:strCache>
                <c:ptCount val="2"/>
                <c:pt idx="0">
                  <c:v>Licencias de Funcionamiento Renovadas
</c:v>
                </c:pt>
                <c:pt idx="1">
                  <c:v>Jornadas de Regularización Realizadas</c:v>
                </c:pt>
              </c:strCache>
            </c:strRef>
          </c:cat>
          <c:val>
            <c:numRef>
              <c:f>'Actividades 1 1T25 INGRESOS'!$C$5:$D$5</c:f>
              <c:numCache>
                <c:formatCode>General</c:formatCode>
                <c:ptCount val="2"/>
                <c:pt idx="0" formatCode="#,##0">
                  <c:v>12561</c:v>
                </c:pt>
                <c:pt idx="1">
                  <c:v>3</c:v>
                </c:pt>
              </c:numCache>
            </c:numRef>
          </c:val>
          <c:extLst>
            <c:ext xmlns:c16="http://schemas.microsoft.com/office/drawing/2014/chart" uri="{C3380CC4-5D6E-409C-BE32-E72D297353CC}">
              <c16:uniqueId val="{00000004-C0C6-49CE-826C-C7F329CC282E}"/>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1.5251063890788837E-2"/>
                  <c:y val="0.14972849769867197"/>
                </c:manualLayout>
              </c:layout>
              <c:tx>
                <c:rich>
                  <a:bodyPr/>
                  <a:lstStyle/>
                  <a:p>
                    <a:r>
                      <a:rPr lang="en-US" dirty="0"/>
                      <a:t>120.83%</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C0C6-49CE-826C-C7F329CC282E}"/>
                </c:ext>
              </c:extLst>
            </c:dLbl>
            <c:dLbl>
              <c:idx val="1"/>
              <c:layout>
                <c:manualLayout>
                  <c:x val="-2.3498001282213771E-2"/>
                  <c:y val="-4.49284982986756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0C6-49CE-826C-C7F329CC282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INGRESOS'!$C$3:$D$3</c:f>
              <c:strCache>
                <c:ptCount val="2"/>
                <c:pt idx="0">
                  <c:v>Licencias de Funcionamiento Renovadas
</c:v>
                </c:pt>
                <c:pt idx="1">
                  <c:v>Jornadas de Regularización Realizadas</c:v>
                </c:pt>
              </c:strCache>
            </c:strRef>
          </c:cat>
          <c:val>
            <c:numRef>
              <c:f>'Actividades 1 1T25 INGRESOS'!$C$6:$D$6</c:f>
              <c:numCache>
                <c:formatCode>0.00%</c:formatCode>
                <c:ptCount val="2"/>
                <c:pt idx="0">
                  <c:v>1.2083694083694083</c:v>
                </c:pt>
                <c:pt idx="1">
                  <c:v>1</c:v>
                </c:pt>
              </c:numCache>
            </c:numRef>
          </c:val>
          <c:smooth val="0"/>
          <c:extLst>
            <c:ext xmlns:c16="http://schemas.microsoft.com/office/drawing/2014/chart" uri="{C3380CC4-5D6E-409C-BE32-E72D297353CC}">
              <c16:uniqueId val="{00000007-C0C6-49CE-826C-C7F329CC282E}"/>
            </c:ext>
          </c:extLst>
        </c:ser>
        <c:dLbls>
          <c:showLegendKey val="0"/>
          <c:showVal val="0"/>
          <c:showCatName val="0"/>
          <c:showSerName val="0"/>
          <c:showPercent val="0"/>
          <c:showBubbleSize val="0"/>
        </c:dLbls>
        <c:marker val="1"/>
        <c:smooth val="0"/>
        <c:axId val="613013215"/>
        <c:axId val="612997823"/>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3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3000"/>
      </c:valAx>
      <c:valAx>
        <c:axId val="612997823"/>
        <c:scaling>
          <c:orientation val="minMax"/>
          <c:max val="1.25"/>
          <c:min val="0.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13013215"/>
        <c:crosses val="max"/>
        <c:crossBetween val="between"/>
      </c:valAx>
      <c:catAx>
        <c:axId val="613013215"/>
        <c:scaling>
          <c:orientation val="minMax"/>
        </c:scaling>
        <c:delete val="1"/>
        <c:axPos val="b"/>
        <c:numFmt formatCode="General" sourceLinked="1"/>
        <c:majorTickMark val="out"/>
        <c:minorTickMark val="none"/>
        <c:tickLblPos val="nextTo"/>
        <c:crossAx val="612997823"/>
        <c:crosses val="autoZero"/>
        <c:auto val="1"/>
        <c:lblAlgn val="ctr"/>
        <c:lblOffset val="100"/>
        <c:noMultiLvlLbl val="0"/>
      </c:catAx>
      <c:spPr>
        <a:noFill/>
        <a:ln>
          <a:noFill/>
        </a:ln>
        <a:effectLst/>
      </c:spPr>
    </c:plotArea>
    <c:legend>
      <c:legendPos val="b"/>
      <c:legendEntry>
        <c:idx val="2"/>
        <c:txPr>
          <a:bodyPr rot="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1" i="0" baseline="0">
                <a:effectLst/>
              </a:rPr>
              <a:t>META PLANEADA Y ALCANZADA A NIVEL ACTIVIDAD </a:t>
            </a:r>
            <a:endParaRPr lang="es-MX" sz="1100">
              <a:effectLst/>
            </a:endParaRPr>
          </a:p>
          <a:p>
            <a:pPr>
              <a:defRPr sz="1100"/>
            </a:pPr>
            <a:r>
              <a:rPr lang="es-MX" sz="1100" b="1" i="0" baseline="0">
                <a:effectLst/>
              </a:rPr>
              <a:t>PRIMER TRIMESTRE 2025</a:t>
            </a:r>
            <a:endParaRPr lang="es-MX" sz="1100">
              <a:effectLst/>
            </a:endParaRPr>
          </a:p>
          <a:p>
            <a:pPr>
              <a:defRPr sz="1100"/>
            </a:pPr>
            <a:r>
              <a:rPr lang="es-MX" sz="1100" b="1" i="0" baseline="0">
                <a:effectLst/>
              </a:rPr>
              <a:t>EN UNIDADES Y PORCENTAJE DE AVANCE (MDP)</a:t>
            </a:r>
            <a:endParaRPr lang="es-MX" sz="11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9301257492067223"/>
          <c:y val="0.25584375751484251"/>
          <c:w val="0.61543753672581969"/>
          <c:h val="0.57564175854874078"/>
        </c:manualLayout>
      </c:layout>
      <c:barChart>
        <c:barDir val="col"/>
        <c:grouping val="clustered"/>
        <c:varyColors val="0"/>
        <c:ser>
          <c:idx val="0"/>
          <c:order val="0"/>
          <c:tx>
            <c:strRef>
              <c:f>'Actividades 1 1T25 INGRESOS'!$B$21</c:f>
              <c:strCache>
                <c:ptCount val="1"/>
                <c:pt idx="0">
                  <c:v>Meta Planeada</c:v>
                </c:pt>
              </c:strCache>
            </c:strRef>
          </c:tx>
          <c:spPr>
            <a:solidFill>
              <a:srgbClr val="B38E5D"/>
            </a:solidFill>
            <a:ln>
              <a:noFill/>
            </a:ln>
            <a:effectLst/>
          </c:spPr>
          <c:invertIfNegative val="0"/>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INGRESOS'!$C$20</c:f>
              <c:strCache>
                <c:ptCount val="1"/>
                <c:pt idx="0">
                  <c:v>Impuesto Predial Recaudado (MDP) </c:v>
                </c:pt>
              </c:strCache>
            </c:strRef>
          </c:cat>
          <c:val>
            <c:numRef>
              <c:f>'Actividades 1 1T25 INGRESOS'!$C$21</c:f>
              <c:numCache>
                <c:formatCode>#,##0</c:formatCode>
                <c:ptCount val="1"/>
                <c:pt idx="0">
                  <c:v>724.90776600000004</c:v>
                </c:pt>
              </c:numCache>
            </c:numRef>
          </c:val>
          <c:extLst>
            <c:ext xmlns:c16="http://schemas.microsoft.com/office/drawing/2014/chart" uri="{C3380CC4-5D6E-409C-BE32-E72D297353CC}">
              <c16:uniqueId val="{00000000-B836-4037-8343-59EB0E1A52C5}"/>
            </c:ext>
          </c:extLst>
        </c:ser>
        <c:ser>
          <c:idx val="1"/>
          <c:order val="1"/>
          <c:tx>
            <c:strRef>
              <c:f>'Actividades 1 1T25 INGRESOS'!$B$22</c:f>
              <c:strCache>
                <c:ptCount val="1"/>
                <c:pt idx="0">
                  <c:v>Meta Alcanzada</c:v>
                </c:pt>
              </c:strCache>
            </c:strRef>
          </c:tx>
          <c:spPr>
            <a:solidFill>
              <a:srgbClr val="D4C19C"/>
            </a:solidFill>
            <a:ln>
              <a:noFill/>
            </a:ln>
            <a:effectLst/>
          </c:spPr>
          <c:invertIfNegative val="0"/>
          <c:dLbls>
            <c:dLbl>
              <c:idx val="0"/>
              <c:numFmt formatCode="&quot;$&quot;#,##0"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1-B836-4037-8343-59EB0E1A52C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INGRESOS'!$C$20</c:f>
              <c:strCache>
                <c:ptCount val="1"/>
                <c:pt idx="0">
                  <c:v>Impuesto Predial Recaudado (MDP) </c:v>
                </c:pt>
              </c:strCache>
            </c:strRef>
          </c:cat>
          <c:val>
            <c:numRef>
              <c:f>'Actividades 1 1T25 INGRESOS'!$C$22</c:f>
              <c:numCache>
                <c:formatCode>#,##0</c:formatCode>
                <c:ptCount val="1"/>
                <c:pt idx="0">
                  <c:v>763.50102100000004</c:v>
                </c:pt>
              </c:numCache>
            </c:numRef>
          </c:val>
          <c:extLst>
            <c:ext xmlns:c16="http://schemas.microsoft.com/office/drawing/2014/chart" uri="{C3380CC4-5D6E-409C-BE32-E72D297353CC}">
              <c16:uniqueId val="{00000002-B836-4037-8343-59EB0E1A52C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6716417910447762"/>
                  <c:y val="3.3534017127000684E-3"/>
                </c:manualLayout>
              </c:layout>
              <c:tx>
                <c:rich>
                  <a:bodyPr/>
                  <a:lstStyle/>
                  <a:p>
                    <a:r>
                      <a:rPr lang="en-US" dirty="0"/>
                      <a:t>105.37%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B836-4037-8343-59EB0E1A52C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INGRESOS'!$D$3</c:f>
              <c:strCache>
                <c:ptCount val="1"/>
                <c:pt idx="0">
                  <c:v>Jornadas de Regularización Realizadas</c:v>
                </c:pt>
              </c:strCache>
            </c:strRef>
          </c:cat>
          <c:val>
            <c:numRef>
              <c:f>'Actividades 1 1T25 INGRESOS'!$C$23</c:f>
              <c:numCache>
                <c:formatCode>0%</c:formatCode>
                <c:ptCount val="1"/>
                <c:pt idx="0">
                  <c:v>1.0532388488717059</c:v>
                </c:pt>
              </c:numCache>
            </c:numRef>
          </c:val>
          <c:smooth val="0"/>
          <c:extLst>
            <c:ext xmlns:c16="http://schemas.microsoft.com/office/drawing/2014/chart" uri="{C3380CC4-5D6E-409C-BE32-E72D297353CC}">
              <c16:uniqueId val="{00000004-B836-4037-8343-59EB0E1A52C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765"/>
          <c:min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1000000000000001"/>
          <c:min val="0.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6398376290032953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427282857193589"/>
          <c:y val="0.23755614082328835"/>
          <c:w val="0.67751184340504556"/>
          <c:h val="0.56866136085787644"/>
        </c:manualLayout>
      </c:layout>
      <c:barChart>
        <c:barDir val="col"/>
        <c:grouping val="clustered"/>
        <c:varyColors val="0"/>
        <c:ser>
          <c:idx val="0"/>
          <c:order val="0"/>
          <c:tx>
            <c:strRef>
              <c:f>'Actividades 1 1T25 CATASTRO'!$B$4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CATASTRO'!$C$3:$D$3</c:f>
              <c:strCache>
                <c:ptCount val="2"/>
                <c:pt idx="0">
                  <c:v>Predios con modificaciones</c:v>
                </c:pt>
                <c:pt idx="1">
                  <c:v>Servicios que cumplen con el tiempo de atención establecido</c:v>
                </c:pt>
              </c:strCache>
            </c:strRef>
          </c:cat>
          <c:val>
            <c:numRef>
              <c:f>'Actividades 1 1T25 CATASTRO'!$C$4:$D$4</c:f>
              <c:numCache>
                <c:formatCode>#,##0</c:formatCode>
                <c:ptCount val="2"/>
                <c:pt idx="0">
                  <c:v>10000</c:v>
                </c:pt>
                <c:pt idx="1">
                  <c:v>6000</c:v>
                </c:pt>
              </c:numCache>
            </c:numRef>
          </c:val>
          <c:extLst>
            <c:ext xmlns:c16="http://schemas.microsoft.com/office/drawing/2014/chart" uri="{C3380CC4-5D6E-409C-BE32-E72D297353CC}">
              <c16:uniqueId val="{00000000-5404-4F4D-AFF3-3E4C2FAF358B}"/>
            </c:ext>
          </c:extLst>
        </c:ser>
        <c:ser>
          <c:idx val="1"/>
          <c:order val="1"/>
          <c:tx>
            <c:strRef>
              <c:f>'Actividades 1 1T25 CATASTRO'!$B$5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CATASTRO'!$C$3:$D$3</c:f>
              <c:strCache>
                <c:ptCount val="2"/>
                <c:pt idx="0">
                  <c:v>Predios con modificaciones</c:v>
                </c:pt>
                <c:pt idx="1">
                  <c:v>Servicios que cumplen con el tiempo de atención establecido</c:v>
                </c:pt>
              </c:strCache>
            </c:strRef>
          </c:cat>
          <c:val>
            <c:numRef>
              <c:f>'Actividades 1 1T25 CATASTRO'!$C$5:$D$5</c:f>
              <c:numCache>
                <c:formatCode>#,##0</c:formatCode>
                <c:ptCount val="2"/>
                <c:pt idx="0">
                  <c:v>9200</c:v>
                </c:pt>
                <c:pt idx="1">
                  <c:v>5600</c:v>
                </c:pt>
              </c:numCache>
            </c:numRef>
          </c:val>
          <c:extLst>
            <c:ext xmlns:c16="http://schemas.microsoft.com/office/drawing/2014/chart" uri="{C3380CC4-5D6E-409C-BE32-E72D297353CC}">
              <c16:uniqueId val="{00000001-5404-4F4D-AFF3-3E4C2FAF358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9.0585862575359735E-2"/>
                  <c:y val="-5.56323699455259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404-4F4D-AFF3-3E4C2FAF358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CATASTRO'!$C$3:$D$3</c:f>
              <c:strCache>
                <c:ptCount val="2"/>
                <c:pt idx="0">
                  <c:v>Predios con modificaciones</c:v>
                </c:pt>
                <c:pt idx="1">
                  <c:v>Servicios que cumplen con el tiempo de atención establecido</c:v>
                </c:pt>
              </c:strCache>
            </c:strRef>
          </c:cat>
          <c:val>
            <c:numRef>
              <c:f>'Actividades 1 1T25 CATASTRO'!$C$6:$D$6</c:f>
              <c:numCache>
                <c:formatCode>0.00%</c:formatCode>
                <c:ptCount val="2"/>
                <c:pt idx="0">
                  <c:v>0.92</c:v>
                </c:pt>
                <c:pt idx="1">
                  <c:v>0.93333333333333335</c:v>
                </c:pt>
              </c:numCache>
            </c:numRef>
          </c:val>
          <c:smooth val="0"/>
          <c:extLst>
            <c:ext xmlns:c16="http://schemas.microsoft.com/office/drawing/2014/chart" uri="{C3380CC4-5D6E-409C-BE32-E72D297353CC}">
              <c16:uniqueId val="{00000003-5404-4F4D-AFF3-3E4C2FAF358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0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00"/>
      </c:valAx>
      <c:valAx>
        <c:axId val="-882929360"/>
        <c:scaling>
          <c:orientation val="minMax"/>
          <c:max val="1"/>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 COMERCIO'!$B$4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COMERCIO'!$C$3:$D$3</c:f>
              <c:strCache>
                <c:ptCount val="2"/>
                <c:pt idx="0">
                  <c:v>Comercios informales verificados</c:v>
                </c:pt>
                <c:pt idx="1">
                  <c:v>Quejas ciudadanas atendidas</c:v>
                </c:pt>
              </c:strCache>
            </c:strRef>
          </c:cat>
          <c:val>
            <c:numRef>
              <c:f>'Actividades 1 1T25 COMERCIO'!$C$4:$D$4</c:f>
              <c:numCache>
                <c:formatCode>General</c:formatCode>
                <c:ptCount val="2"/>
                <c:pt idx="0">
                  <c:v>400</c:v>
                </c:pt>
                <c:pt idx="1">
                  <c:v>45</c:v>
                </c:pt>
              </c:numCache>
            </c:numRef>
          </c:val>
          <c:extLst>
            <c:ext xmlns:c16="http://schemas.microsoft.com/office/drawing/2014/chart" uri="{C3380CC4-5D6E-409C-BE32-E72D297353CC}">
              <c16:uniqueId val="{00000000-F9A1-449D-9587-8C335611C294}"/>
            </c:ext>
          </c:extLst>
        </c:ser>
        <c:ser>
          <c:idx val="1"/>
          <c:order val="1"/>
          <c:tx>
            <c:strRef>
              <c:f>'Actividades 1 1T25 COMERCIO'!$B$5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COMERCIO'!$C$3:$D$3</c:f>
              <c:strCache>
                <c:ptCount val="2"/>
                <c:pt idx="0">
                  <c:v>Comercios informales verificados</c:v>
                </c:pt>
                <c:pt idx="1">
                  <c:v>Quejas ciudadanas atendidas</c:v>
                </c:pt>
              </c:strCache>
            </c:strRef>
          </c:cat>
          <c:val>
            <c:numRef>
              <c:f>'Actividades 1 1T25 COMERCIO'!$C$5:$D$5</c:f>
              <c:numCache>
                <c:formatCode>General</c:formatCode>
                <c:ptCount val="2"/>
                <c:pt idx="0">
                  <c:v>408</c:v>
                </c:pt>
                <c:pt idx="1">
                  <c:v>57</c:v>
                </c:pt>
              </c:numCache>
            </c:numRef>
          </c:val>
          <c:extLst>
            <c:ext xmlns:c16="http://schemas.microsoft.com/office/drawing/2014/chart" uri="{C3380CC4-5D6E-409C-BE32-E72D297353CC}">
              <c16:uniqueId val="{00000001-F9A1-449D-9587-8C335611C294}"/>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1"/>
              <c:tx>
                <c:rich>
                  <a:bodyPr/>
                  <a:lstStyle/>
                  <a:p>
                    <a:r>
                      <a:rPr lang="en-US"/>
                      <a:t>126.66%</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B40D-40F5-9F8C-211761AD5C8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COMERCIO'!$C$3:$D$3</c:f>
              <c:strCache>
                <c:ptCount val="2"/>
                <c:pt idx="0">
                  <c:v>Comercios informales verificados</c:v>
                </c:pt>
                <c:pt idx="1">
                  <c:v>Quejas ciudadanas atendidas</c:v>
                </c:pt>
              </c:strCache>
            </c:strRef>
          </c:cat>
          <c:val>
            <c:numRef>
              <c:f>'Actividades 1 1T25 COMERCIO'!$C$6:$D$6</c:f>
              <c:numCache>
                <c:formatCode>0.00%</c:formatCode>
                <c:ptCount val="2"/>
                <c:pt idx="0">
                  <c:v>1.02</c:v>
                </c:pt>
                <c:pt idx="1">
                  <c:v>1.2666666666666666</c:v>
                </c:pt>
              </c:numCache>
            </c:numRef>
          </c:val>
          <c:smooth val="0"/>
          <c:extLst>
            <c:ext xmlns:c16="http://schemas.microsoft.com/office/drawing/2014/chart" uri="{C3380CC4-5D6E-409C-BE32-E72D297353CC}">
              <c16:uniqueId val="{00000002-F9A1-449D-9587-8C335611C294}"/>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41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30918411230974202"/>
          <c:w val="0.6855557013560748"/>
          <c:h val="0.56128706290656794"/>
        </c:manualLayout>
      </c:layout>
      <c:barChart>
        <c:barDir val="col"/>
        <c:grouping val="clustered"/>
        <c:varyColors val="0"/>
        <c:ser>
          <c:idx val="0"/>
          <c:order val="0"/>
          <c:tx>
            <c:strRef>
              <c:f>'Actividades 1 1T25 CONTABILIDAD'!$B$4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CONTABILIDAD'!$C$3:$E$3</c:f>
              <c:strCache>
                <c:ptCount val="3"/>
                <c:pt idx="0">
                  <c:v>Reportes Financieros Publicado</c:v>
                </c:pt>
                <c:pt idx="1">
                  <c:v>Avances de Gestión Financiera Presentados</c:v>
                </c:pt>
                <c:pt idx="2">
                  <c:v>Periodos Contables Entregados</c:v>
                </c:pt>
              </c:strCache>
            </c:strRef>
          </c:cat>
          <c:val>
            <c:numRef>
              <c:f>'Actividades 1 1T25 CONTABILIDAD'!$C$4:$E$4</c:f>
              <c:numCache>
                <c:formatCode>General</c:formatCode>
                <c:ptCount val="3"/>
                <c:pt idx="0">
                  <c:v>27</c:v>
                </c:pt>
                <c:pt idx="1">
                  <c:v>1</c:v>
                </c:pt>
                <c:pt idx="2">
                  <c:v>3</c:v>
                </c:pt>
              </c:numCache>
            </c:numRef>
          </c:val>
          <c:extLst>
            <c:ext xmlns:c16="http://schemas.microsoft.com/office/drawing/2014/chart" uri="{C3380CC4-5D6E-409C-BE32-E72D297353CC}">
              <c16:uniqueId val="{00000000-3857-480B-B7DB-321C2199BE96}"/>
            </c:ext>
          </c:extLst>
        </c:ser>
        <c:ser>
          <c:idx val="1"/>
          <c:order val="1"/>
          <c:tx>
            <c:strRef>
              <c:f>'Actividades 1 1T25 CONTABILIDAD'!$B$5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CONTABILIDAD'!$C$3:$E$3</c:f>
              <c:strCache>
                <c:ptCount val="3"/>
                <c:pt idx="0">
                  <c:v>Reportes Financieros Publicado</c:v>
                </c:pt>
                <c:pt idx="1">
                  <c:v>Avances de Gestión Financiera Presentados</c:v>
                </c:pt>
                <c:pt idx="2">
                  <c:v>Periodos Contables Entregados</c:v>
                </c:pt>
              </c:strCache>
            </c:strRef>
          </c:cat>
          <c:val>
            <c:numRef>
              <c:f>'Actividades 1 1T25 CONTABILIDAD'!$C$5:$E$5</c:f>
              <c:numCache>
                <c:formatCode>General</c:formatCode>
                <c:ptCount val="3"/>
                <c:pt idx="0">
                  <c:v>27</c:v>
                </c:pt>
                <c:pt idx="1">
                  <c:v>1</c:v>
                </c:pt>
                <c:pt idx="2">
                  <c:v>3</c:v>
                </c:pt>
              </c:numCache>
            </c:numRef>
          </c:val>
          <c:extLst>
            <c:ext xmlns:c16="http://schemas.microsoft.com/office/drawing/2014/chart" uri="{C3380CC4-5D6E-409C-BE32-E72D297353CC}">
              <c16:uniqueId val="{00000001-3857-480B-B7DB-321C2199BE9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6.0499997618110278E-2"/>
                  <c:y val="-4.20139003756289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857-480B-B7DB-321C2199BE96}"/>
                </c:ext>
              </c:extLst>
            </c:dLbl>
            <c:dLbl>
              <c:idx val="1"/>
              <c:layout>
                <c:manualLayout>
                  <c:x val="0"/>
                  <c:y val="-3.81944548869353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857-480B-B7DB-321C2199BE9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CONTABILIDAD'!$C$3:$E$3</c:f>
              <c:strCache>
                <c:ptCount val="3"/>
                <c:pt idx="0">
                  <c:v>Reportes Financieros Publicado</c:v>
                </c:pt>
                <c:pt idx="1">
                  <c:v>Avances de Gestión Financiera Presentados</c:v>
                </c:pt>
                <c:pt idx="2">
                  <c:v>Periodos Contables Entregados</c:v>
                </c:pt>
              </c:strCache>
            </c:strRef>
          </c:cat>
          <c:val>
            <c:numRef>
              <c:f>'Actividades 1 1T25 CONTABILIDAD'!$C$6:$E$6</c:f>
              <c:numCache>
                <c:formatCode>0.00%</c:formatCode>
                <c:ptCount val="3"/>
                <c:pt idx="0">
                  <c:v>1</c:v>
                </c:pt>
                <c:pt idx="1">
                  <c:v>1</c:v>
                </c:pt>
                <c:pt idx="2">
                  <c:v>1</c:v>
                </c:pt>
              </c:numCache>
            </c:numRef>
          </c:val>
          <c:smooth val="0"/>
          <c:extLst>
            <c:ext xmlns:c16="http://schemas.microsoft.com/office/drawing/2014/chart" uri="{C3380CC4-5D6E-409C-BE32-E72D297353CC}">
              <c16:uniqueId val="{00000004-3857-480B-B7DB-321C2199BE9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2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 FINANCIERA'!$B$4</c:f>
              <c:strCache>
                <c:ptCount val="1"/>
                <c:pt idx="0">
                  <c:v>Meta Planeada</c:v>
                </c:pt>
              </c:strCache>
            </c:strRef>
          </c:tx>
          <c:spPr>
            <a:solidFill>
              <a:srgbClr val="A27D4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FINANCIERA'!$C$40</c:f>
              <c:strCache>
                <c:ptCount val="1"/>
                <c:pt idx="0">
                  <c:v>Cumplimiento Anual de la Deuda Pública Estimada</c:v>
                </c:pt>
              </c:strCache>
            </c:strRef>
          </c:cat>
          <c:val>
            <c:numRef>
              <c:f>'Actividades 1 1T25 FINANCIERA'!$C$41</c:f>
              <c:numCache>
                <c:formatCode>General</c:formatCode>
                <c:ptCount val="1"/>
                <c:pt idx="0">
                  <c:v>6</c:v>
                </c:pt>
              </c:numCache>
            </c:numRef>
          </c:val>
          <c:extLst>
            <c:ext xmlns:c16="http://schemas.microsoft.com/office/drawing/2014/chart" uri="{C3380CC4-5D6E-409C-BE32-E72D297353CC}">
              <c16:uniqueId val="{00000000-EB63-47E1-918F-86ED9E46CF35}"/>
            </c:ext>
          </c:extLst>
        </c:ser>
        <c:ser>
          <c:idx val="1"/>
          <c:order val="1"/>
          <c:tx>
            <c:strRef>
              <c:f>'Actividades 1 1T25 FINANCIERA'!$B$5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FINANCIERA'!$C$40</c:f>
              <c:strCache>
                <c:ptCount val="1"/>
                <c:pt idx="0">
                  <c:v>Cumplimiento Anual de la Deuda Pública Estimada</c:v>
                </c:pt>
              </c:strCache>
            </c:strRef>
          </c:cat>
          <c:val>
            <c:numRef>
              <c:f>'Actividades 1 1T25 FINANCIERA'!$C$42</c:f>
              <c:numCache>
                <c:formatCode>General</c:formatCode>
                <c:ptCount val="1"/>
                <c:pt idx="0">
                  <c:v>6</c:v>
                </c:pt>
              </c:numCache>
            </c:numRef>
          </c:val>
          <c:extLst>
            <c:ext xmlns:c16="http://schemas.microsoft.com/office/drawing/2014/chart" uri="{C3380CC4-5D6E-409C-BE32-E72D297353CC}">
              <c16:uniqueId val="{00000001-EB63-47E1-918F-86ED9E46CF35}"/>
            </c:ext>
          </c:extLst>
        </c:ser>
        <c:dLbls>
          <c:showLegendKey val="0"/>
          <c:showVal val="1"/>
          <c:showCatName val="0"/>
          <c:showSerName val="0"/>
          <c:showPercent val="0"/>
          <c:showBubbleSize val="0"/>
        </c:dLbls>
        <c:gapWidth val="330"/>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3238612451486931"/>
                  <c:y val="-2.52086856933708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B63-47E1-918F-86ED9E46CF3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FINANCIERA'!$C$3:$E$3</c:f>
              <c:strCache>
                <c:ptCount val="3"/>
                <c:pt idx="0">
                  <c:v>Calificaciones Crediticias para el Municipio de Benito Juárez Obtenidas.</c:v>
                </c:pt>
                <c:pt idx="1">
                  <c:v>Cumplimiento Anual de la Deuda Pública Estimada</c:v>
                </c:pt>
                <c:pt idx="2">
                  <c:v>Anteproyectos de Presupuesto de Egresos de los PPA presentados por las Dependencias y entidades municipales.</c:v>
                </c:pt>
              </c:strCache>
            </c:strRef>
          </c:cat>
          <c:val>
            <c:numRef>
              <c:f>'Actividades 1 1T25 FINANCIERA'!$C$43</c:f>
              <c:numCache>
                <c:formatCode>0.00%</c:formatCode>
                <c:ptCount val="1"/>
                <c:pt idx="0">
                  <c:v>1</c:v>
                </c:pt>
              </c:numCache>
            </c:numRef>
          </c:val>
          <c:smooth val="0"/>
          <c:extLst>
            <c:ext xmlns:c16="http://schemas.microsoft.com/office/drawing/2014/chart" uri="{C3380CC4-5D6E-409C-BE32-E72D297353CC}">
              <c16:uniqueId val="{00000003-EB63-47E1-918F-86ED9E46CF35}"/>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6"/>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1507100467334901"/>
          <c:y val="1.3952730474203142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 ZOFEMAT'!$B$4</c:f>
              <c:strCache>
                <c:ptCount val="1"/>
                <c:pt idx="0">
                  <c:v>Meta Planeada</c:v>
                </c:pt>
              </c:strCache>
            </c:strRef>
          </c:tx>
          <c:spPr>
            <a:solidFill>
              <a:srgbClr val="B38E5D"/>
            </a:solidFill>
            <a:ln>
              <a:noFill/>
            </a:ln>
            <a:effectLst/>
          </c:spPr>
          <c:invertIfNegative val="0"/>
          <c:dLbls>
            <c:dLbl>
              <c:idx val="0"/>
              <c:layout>
                <c:manualLayout>
                  <c:x val="-2.1536951473347938E-3"/>
                  <c:y val="-1.4114741971788759E-16"/>
                </c:manualLayout>
              </c:layout>
              <c:numFmt formatCode="General"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2C2-4CFE-BE01-C35B0C47027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ZOFEMAT'!$C$3</c:f>
              <c:strCache>
                <c:ptCount val="1"/>
                <c:pt idx="0">
                  <c:v>Días de recoloección de desechos de las 7 playas públicas certificadas.</c:v>
                </c:pt>
              </c:strCache>
            </c:strRef>
          </c:cat>
          <c:val>
            <c:numRef>
              <c:f>'Actividades 1 1T25 ZOFEMAT'!$C$4</c:f>
              <c:numCache>
                <c:formatCode>#,##0.00</c:formatCode>
                <c:ptCount val="1"/>
                <c:pt idx="0">
                  <c:v>90</c:v>
                </c:pt>
              </c:numCache>
            </c:numRef>
          </c:val>
          <c:extLst>
            <c:ext xmlns:c16="http://schemas.microsoft.com/office/drawing/2014/chart" uri="{C3380CC4-5D6E-409C-BE32-E72D297353CC}">
              <c16:uniqueId val="{00000001-02C2-4CFE-BE01-C35B0C47027E}"/>
            </c:ext>
          </c:extLst>
        </c:ser>
        <c:ser>
          <c:idx val="1"/>
          <c:order val="1"/>
          <c:tx>
            <c:strRef>
              <c:f>'Actividades 1 1T25 ZOFEMAT'!$B$5</c:f>
              <c:strCache>
                <c:ptCount val="1"/>
                <c:pt idx="0">
                  <c:v>Meta Alcanzada</c:v>
                </c:pt>
              </c:strCache>
            </c:strRef>
          </c:tx>
          <c:spPr>
            <a:solidFill>
              <a:srgbClr val="D4C19C"/>
            </a:solidFill>
            <a:ln>
              <a:noFill/>
            </a:ln>
            <a:effectLst/>
          </c:spPr>
          <c:invertIfNegative val="0"/>
          <c:dLbls>
            <c:dLbl>
              <c:idx val="0"/>
              <c:numFmt formatCode="General" sourceLinked="0"/>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6="http://schemas.microsoft.com/office/drawing/2014/chart" uri="{C3380CC4-5D6E-409C-BE32-E72D297353CC}">
                  <c16:uniqueId val="{00000002-02C2-4CFE-BE01-C35B0C47027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ZOFEMAT'!$C$3</c:f>
              <c:strCache>
                <c:ptCount val="1"/>
                <c:pt idx="0">
                  <c:v>Días de recoloección de desechos de las 7 playas públicas certificadas.</c:v>
                </c:pt>
              </c:strCache>
            </c:strRef>
          </c:cat>
          <c:val>
            <c:numRef>
              <c:f>'Actividades 1 1T25 ZOFEMAT'!$C$5</c:f>
              <c:numCache>
                <c:formatCode>#,##0.00</c:formatCode>
                <c:ptCount val="1"/>
                <c:pt idx="0">
                  <c:v>90</c:v>
                </c:pt>
              </c:numCache>
            </c:numRef>
          </c:val>
          <c:extLst>
            <c:ext xmlns:c16="http://schemas.microsoft.com/office/drawing/2014/chart" uri="{C3380CC4-5D6E-409C-BE32-E72D297353CC}">
              <c16:uniqueId val="{00000003-02C2-4CFE-BE01-C35B0C47027E}"/>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8884786979699919"/>
                  <c:y val="-3.09495615174112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2C2-4CFE-BE01-C35B0C47027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ZOFEMAT'!$C$3</c:f>
              <c:strCache>
                <c:ptCount val="1"/>
                <c:pt idx="0">
                  <c:v>Días de recoloección de desechos de las 7 playas públicas certificadas.</c:v>
                </c:pt>
              </c:strCache>
            </c:strRef>
          </c:cat>
          <c:val>
            <c:numRef>
              <c:f>'Actividades 1 1T25 ZOFEMAT'!$C$6</c:f>
              <c:numCache>
                <c:formatCode>0.00%</c:formatCode>
                <c:ptCount val="1"/>
                <c:pt idx="0">
                  <c:v>1</c:v>
                </c:pt>
              </c:numCache>
            </c:numRef>
          </c:val>
          <c:smooth val="0"/>
          <c:extLst>
            <c:ext xmlns:c16="http://schemas.microsoft.com/office/drawing/2014/chart" uri="{C3380CC4-5D6E-409C-BE32-E72D297353CC}">
              <c16:uniqueId val="{00000005-02C2-4CFE-BE01-C35B0C47027E}"/>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9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Días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6311886315042459"/>
          <c:y val="2.9119379272479081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 FISCALIZACIÓ'!$B$4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FISCALIZACIÓ'!$C$3</c:f>
              <c:strCache>
                <c:ptCount val="1"/>
                <c:pt idx="0">
                  <c:v>Quejas Ciudadanas Atendidas</c:v>
                </c:pt>
              </c:strCache>
            </c:strRef>
          </c:cat>
          <c:val>
            <c:numRef>
              <c:f>'Actividades 1 1T25 FISCALIZACIÓ'!$C$4</c:f>
              <c:numCache>
                <c:formatCode>General</c:formatCode>
                <c:ptCount val="1"/>
                <c:pt idx="0">
                  <c:v>25</c:v>
                </c:pt>
              </c:numCache>
            </c:numRef>
          </c:val>
          <c:extLst>
            <c:ext xmlns:c16="http://schemas.microsoft.com/office/drawing/2014/chart" uri="{C3380CC4-5D6E-409C-BE32-E72D297353CC}">
              <c16:uniqueId val="{00000000-D535-44C3-AE9B-5E9959970292}"/>
            </c:ext>
          </c:extLst>
        </c:ser>
        <c:ser>
          <c:idx val="1"/>
          <c:order val="1"/>
          <c:tx>
            <c:strRef>
              <c:f>'Actividades 1 1T25 FISCALIZACIÓ'!$B$5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FISCALIZACIÓ'!$C$3</c:f>
              <c:strCache>
                <c:ptCount val="1"/>
                <c:pt idx="0">
                  <c:v>Quejas Ciudadanas Atendidas</c:v>
                </c:pt>
              </c:strCache>
            </c:strRef>
          </c:cat>
          <c:val>
            <c:numRef>
              <c:f>'Actividades 1 1T25 FISCALIZACIÓ'!$C$5</c:f>
              <c:numCache>
                <c:formatCode>General</c:formatCode>
                <c:ptCount val="1"/>
                <c:pt idx="0">
                  <c:v>26</c:v>
                </c:pt>
              </c:numCache>
            </c:numRef>
          </c:val>
          <c:extLst>
            <c:ext xmlns:c16="http://schemas.microsoft.com/office/drawing/2014/chart" uri="{C3380CC4-5D6E-409C-BE32-E72D297353CC}">
              <c16:uniqueId val="{00000001-D535-44C3-AE9B-5E995997029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20850157237232581"/>
                  <c:y val="-3.693341848302785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535-44C3-AE9B-5E9959970292}"/>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FISCALIZACIÓ'!$C$3</c:f>
              <c:strCache>
                <c:ptCount val="1"/>
                <c:pt idx="0">
                  <c:v>Quejas Ciudadanas Atendidas</c:v>
                </c:pt>
              </c:strCache>
            </c:strRef>
          </c:cat>
          <c:val>
            <c:numRef>
              <c:f>'Actividades 1 1T25 FISCALIZACIÓ'!$C$6</c:f>
              <c:numCache>
                <c:formatCode>0.00%</c:formatCode>
                <c:ptCount val="1"/>
                <c:pt idx="0">
                  <c:v>1.04</c:v>
                </c:pt>
              </c:numCache>
            </c:numRef>
          </c:val>
          <c:smooth val="0"/>
          <c:extLst>
            <c:ext xmlns:c16="http://schemas.microsoft.com/office/drawing/2014/chart" uri="{C3380CC4-5D6E-409C-BE32-E72D297353CC}">
              <c16:uniqueId val="{00000003-D535-44C3-AE9B-5E995997029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26"/>
          <c:min val="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1.05"/>
          <c:min val="5.000000000000001E-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 ING COORD'!$B$4</c:f>
              <c:strCache>
                <c:ptCount val="1"/>
                <c:pt idx="0">
                  <c:v>Meta Planeada</c:v>
                </c:pt>
              </c:strCache>
            </c:strRef>
          </c:tx>
          <c:spPr>
            <a:solidFill>
              <a:srgbClr val="B38E5D"/>
            </a:solidFill>
            <a:ln>
              <a:noFill/>
            </a:ln>
            <a:effectLst/>
          </c:spPr>
          <c:invertIfNegative val="0"/>
          <c:dLbls>
            <c:dLbl>
              <c:idx val="0"/>
              <c:layout>
                <c:manualLayout>
                  <c:x val="-0.13750002436024053"/>
                  <c:y val="2.23918622918100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14F-4AEE-B81C-0CE30B586BBB}"/>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 COORD'!$C$3</c:f>
              <c:strCache>
                <c:ptCount val="1"/>
                <c:pt idx="0">
                  <c:v>Contribuyentes morosos notificados </c:v>
                </c:pt>
              </c:strCache>
            </c:strRef>
          </c:cat>
          <c:val>
            <c:numRef>
              <c:f>'Actividades 1 1T25 ING COORD'!$C$4</c:f>
              <c:numCache>
                <c:formatCode>#,##0</c:formatCode>
                <c:ptCount val="1"/>
                <c:pt idx="0">
                  <c:v>22855</c:v>
                </c:pt>
              </c:numCache>
            </c:numRef>
          </c:val>
          <c:extLst>
            <c:ext xmlns:c16="http://schemas.microsoft.com/office/drawing/2014/chart" uri="{C3380CC4-5D6E-409C-BE32-E72D297353CC}">
              <c16:uniqueId val="{00000001-114F-4AEE-B81C-0CE30B586BBB}"/>
            </c:ext>
          </c:extLst>
        </c:ser>
        <c:ser>
          <c:idx val="1"/>
          <c:order val="1"/>
          <c:tx>
            <c:strRef>
              <c:f>'Actividades 1 1T25 ING COORD'!$B$5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 COORD'!$C$3</c:f>
              <c:strCache>
                <c:ptCount val="1"/>
                <c:pt idx="0">
                  <c:v>Contribuyentes morosos notificados </c:v>
                </c:pt>
              </c:strCache>
            </c:strRef>
          </c:cat>
          <c:val>
            <c:numRef>
              <c:f>'Actividades 1 1T25 ING COORD'!$C$5</c:f>
              <c:numCache>
                <c:formatCode>#,##0</c:formatCode>
                <c:ptCount val="1"/>
                <c:pt idx="0">
                  <c:v>14281</c:v>
                </c:pt>
              </c:numCache>
            </c:numRef>
          </c:val>
          <c:extLst>
            <c:ext xmlns:c16="http://schemas.microsoft.com/office/drawing/2014/chart" uri="{C3380CC4-5D6E-409C-BE32-E72D297353CC}">
              <c16:uniqueId val="{00000002-114F-4AEE-B81C-0CE30B586BBB}"/>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a:glow rad="127000">
                <a:srgbClr val="C00000"/>
              </a:glow>
            </a:effectLst>
          </c:spPr>
          <c:marker>
            <c:symbol val="none"/>
          </c:marker>
          <c:dLbls>
            <c:dLbl>
              <c:idx val="0"/>
              <c:layout>
                <c:manualLayout>
                  <c:x val="0.17875003166831269"/>
                  <c:y val="-3.7897786144197719E-2"/>
                </c:manualLayout>
              </c:layout>
              <c:tx>
                <c:rich>
                  <a:bodyPr/>
                  <a:lstStyle/>
                  <a:p>
                    <a:r>
                      <a:rPr lang="en-US" dirty="0"/>
                      <a:t>62.48%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114F-4AEE-B81C-0CE30B586BB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 COORD'!$C$3</c:f>
              <c:strCache>
                <c:ptCount val="1"/>
                <c:pt idx="0">
                  <c:v>Contribuyentes morosos notificados </c:v>
                </c:pt>
              </c:strCache>
            </c:strRef>
          </c:cat>
          <c:val>
            <c:numRef>
              <c:f>'Actividades 1 1T25 ING COORD'!$C$6</c:f>
              <c:numCache>
                <c:formatCode>0.00%</c:formatCode>
                <c:ptCount val="1"/>
                <c:pt idx="0">
                  <c:v>0.62485232990592865</c:v>
                </c:pt>
              </c:numCache>
            </c:numRef>
          </c:val>
          <c:smooth val="0"/>
          <c:extLst>
            <c:ext xmlns:c16="http://schemas.microsoft.com/office/drawing/2014/chart" uri="{C3380CC4-5D6E-409C-BE32-E72D297353CC}">
              <c16:uniqueId val="{00000004-114F-4AEE-B81C-0CE30B586BBB}"/>
            </c:ext>
          </c:extLst>
        </c:ser>
        <c:dLbls>
          <c:showLegendKey val="0"/>
          <c:showVal val="0"/>
          <c:showCatName val="0"/>
          <c:showSerName val="0"/>
          <c:showPercent val="0"/>
          <c:showBubbleSize val="0"/>
        </c:dLbls>
        <c:marker val="1"/>
        <c:smooth val="0"/>
        <c:axId val="403375360"/>
        <c:axId val="107927168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23000"/>
          <c:min val="4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3000"/>
      </c:valAx>
      <c:valAx>
        <c:axId val="1079271680"/>
        <c:scaling>
          <c:orientation val="minMax"/>
          <c:max val="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s-MX"/>
          </a:p>
        </c:txPr>
        <c:crossAx val="403375360"/>
        <c:crosses val="max"/>
        <c:crossBetween val="between"/>
      </c:valAx>
      <c:catAx>
        <c:axId val="403375360"/>
        <c:scaling>
          <c:orientation val="minMax"/>
        </c:scaling>
        <c:delete val="1"/>
        <c:axPos val="b"/>
        <c:numFmt formatCode="General" sourceLinked="1"/>
        <c:majorTickMark val="out"/>
        <c:minorTickMark val="none"/>
        <c:tickLblPos val="nextTo"/>
        <c:crossAx val="1079271680"/>
        <c:crosses val="autoZero"/>
        <c:auto val="1"/>
        <c:lblAlgn val="ctr"/>
        <c:lblOffset val="100"/>
        <c:noMultiLvlLbl val="0"/>
      </c:catAx>
      <c:spPr>
        <a:noFill/>
        <a:ln>
          <a:noFill/>
        </a:ln>
        <a:effectLst>
          <a:glow rad="127000">
            <a:schemeClr val="accent1">
              <a:alpha val="81000"/>
            </a:schemeClr>
          </a:glo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solidFill>
      <a:schemeClr val="bg1"/>
    </a:solidFill>
    <a:ln w="9525" cap="flat" cmpd="sng" algn="ctr">
      <a:noFill/>
      <a:round/>
    </a:ln>
    <a:effectLst>
      <a:outerShdw blurRad="50800" dist="50800" dir="5400000" sx="14000" sy="14000" algn="ctr" rotWithShape="0">
        <a:srgbClr val="000000">
          <a:alpha val="43137"/>
        </a:srgbClr>
      </a:outerShdw>
    </a:effectLst>
  </c:spPr>
  <c:txPr>
    <a:bodyPr/>
    <a:lstStyle/>
    <a:p>
      <a:pPr>
        <a:defRPr/>
      </a:pPr>
      <a:endParaRPr lang="es-MX"/>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2422897148704837"/>
          <c:y val="0.27001290476943463"/>
          <c:w val="0.72626907747642666"/>
          <c:h val="0.59084537196117548"/>
        </c:manualLayout>
      </c:layout>
      <c:barChart>
        <c:barDir val="col"/>
        <c:grouping val="clustered"/>
        <c:varyColors val="0"/>
        <c:ser>
          <c:idx val="0"/>
          <c:order val="0"/>
          <c:tx>
            <c:strRef>
              <c:f>'Actividades 1 1T25 ING COORD'!$B$19</c:f>
              <c:strCache>
                <c:ptCount val="1"/>
                <c:pt idx="0">
                  <c:v>Meta Planeada</c:v>
                </c:pt>
              </c:strCache>
            </c:strRef>
          </c:tx>
          <c:spPr>
            <a:solidFill>
              <a:srgbClr val="A27D4C"/>
            </a:solidFill>
            <a:ln>
              <a:noFill/>
            </a:ln>
            <a:effectLst>
              <a:outerShdw blurRad="50800" dist="50800" dir="5400000" sx="1000" sy="1000" algn="ctr" rotWithShape="0">
                <a:srgbClr val="000000">
                  <a:alpha val="43137"/>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 COORD'!$C$18</c:f>
              <c:strCache>
                <c:ptCount val="1"/>
                <c:pt idx="0">
                  <c:v>Multas Diligenciadas.
</c:v>
                </c:pt>
              </c:strCache>
            </c:strRef>
          </c:cat>
          <c:val>
            <c:numRef>
              <c:f>'Actividades 1 1T25 ING COORD'!$C$19</c:f>
              <c:numCache>
                <c:formatCode>#,##0</c:formatCode>
                <c:ptCount val="1"/>
                <c:pt idx="0">
                  <c:v>100</c:v>
                </c:pt>
              </c:numCache>
            </c:numRef>
          </c:val>
          <c:extLst>
            <c:ext xmlns:c16="http://schemas.microsoft.com/office/drawing/2014/chart" uri="{C3380CC4-5D6E-409C-BE32-E72D297353CC}">
              <c16:uniqueId val="{00000000-44FE-4691-A1E1-293EADC7EE43}"/>
            </c:ext>
          </c:extLst>
        </c:ser>
        <c:ser>
          <c:idx val="1"/>
          <c:order val="1"/>
          <c:tx>
            <c:strRef>
              <c:f>'Actividades 1 1T25 ING COORD'!$B$20</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 COORD'!$C$18</c:f>
              <c:strCache>
                <c:ptCount val="1"/>
                <c:pt idx="0">
                  <c:v>Multas Diligenciadas.
</c:v>
                </c:pt>
              </c:strCache>
            </c:strRef>
          </c:cat>
          <c:val>
            <c:numRef>
              <c:f>'Actividades 1 1T25 ING COORD'!$C$20</c:f>
              <c:numCache>
                <c:formatCode>General</c:formatCode>
                <c:ptCount val="1"/>
                <c:pt idx="0">
                  <c:v>103</c:v>
                </c:pt>
              </c:numCache>
            </c:numRef>
          </c:val>
          <c:extLst>
            <c:ext xmlns:c16="http://schemas.microsoft.com/office/drawing/2014/chart" uri="{C3380CC4-5D6E-409C-BE32-E72D297353CC}">
              <c16:uniqueId val="{00000001-44FE-4691-A1E1-293EADC7EE43}"/>
            </c:ext>
          </c:extLst>
        </c:ser>
        <c:dLbls>
          <c:showLegendKey val="0"/>
          <c:showVal val="0"/>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a:outerShdw blurRad="50800" dist="50800" dir="5400000" algn="ctr" rotWithShape="0">
                <a:schemeClr val="bg1"/>
              </a:outerShdw>
            </a:effectLst>
          </c:spPr>
          <c:marker>
            <c:symbol val="none"/>
          </c:marker>
          <c:dPt>
            <c:idx val="0"/>
            <c:marker>
              <c:symbol val="none"/>
            </c:marker>
            <c:bubble3D val="0"/>
            <c:extLst>
              <c:ext xmlns:c16="http://schemas.microsoft.com/office/drawing/2014/chart" uri="{C3380CC4-5D6E-409C-BE32-E72D297353CC}">
                <c16:uniqueId val="{00000002-44FE-4691-A1E1-293EADC7EE43}"/>
              </c:ext>
            </c:extLst>
          </c:dPt>
          <c:dLbls>
            <c:dLbl>
              <c:idx val="0"/>
              <c:layout>
                <c:manualLayout>
                  <c:x val="0.19225313502478858"/>
                  <c:y val="-4.00924358152065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4FE-4691-A1E1-293EADC7EE4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 ING COORD'!$C$18</c:f>
              <c:strCache>
                <c:ptCount val="1"/>
                <c:pt idx="0">
                  <c:v>Multas Diligenciadas.
</c:v>
                </c:pt>
              </c:strCache>
            </c:strRef>
          </c:cat>
          <c:val>
            <c:numRef>
              <c:f>'Actividades 1 1T25 ING COORD'!$C$21</c:f>
              <c:numCache>
                <c:formatCode>0.00%</c:formatCode>
                <c:ptCount val="1"/>
                <c:pt idx="0">
                  <c:v>1.03</c:v>
                </c:pt>
              </c:numCache>
            </c:numRef>
          </c:val>
          <c:smooth val="0"/>
          <c:extLst>
            <c:ext xmlns:c16="http://schemas.microsoft.com/office/drawing/2014/chart" uri="{C3380CC4-5D6E-409C-BE32-E72D297353CC}">
              <c16:uniqueId val="{00000003-44FE-4691-A1E1-293EADC7EE43}"/>
            </c:ext>
          </c:extLst>
        </c:ser>
        <c:dLbls>
          <c:showLegendKey val="0"/>
          <c:showVal val="0"/>
          <c:showCatName val="0"/>
          <c:showSerName val="0"/>
          <c:showPercent val="0"/>
          <c:showBubbleSize val="0"/>
        </c:dLbls>
        <c:marker val="1"/>
        <c:smooth val="0"/>
        <c:axId val="1521202687"/>
        <c:axId val="1521200191"/>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05"/>
          <c:min val="2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0"/>
      </c:valAx>
      <c:valAx>
        <c:axId val="1521200191"/>
        <c:scaling>
          <c:orientation val="minMax"/>
          <c:max val="1.05"/>
          <c:min val="0.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21202687"/>
        <c:crosses val="max"/>
        <c:crossBetween val="between"/>
      </c:valAx>
      <c:catAx>
        <c:axId val="1521202687"/>
        <c:scaling>
          <c:orientation val="minMax"/>
        </c:scaling>
        <c:delete val="1"/>
        <c:axPos val="b"/>
        <c:numFmt formatCode="General" sourceLinked="1"/>
        <c:majorTickMark val="out"/>
        <c:minorTickMark val="none"/>
        <c:tickLblPos val="nextTo"/>
        <c:crossAx val="1521200191"/>
        <c:crosses val="autoZero"/>
        <c:auto val="1"/>
        <c:lblAlgn val="ctr"/>
        <c:lblOffset val="100"/>
        <c:noMultiLvlLbl val="0"/>
      </c:catAx>
      <c:spPr>
        <a:noFill/>
        <a:ln>
          <a:noFill/>
        </a:ln>
        <a:effectLst>
          <a:glow rad="101600">
            <a:schemeClr val="bg1"/>
          </a:glow>
          <a:outerShdw dist="50800" sx="1000" sy="1000" algn="ctr" rotWithShape="0">
            <a:schemeClr val="bg1"/>
          </a:outerShdw>
        </a:effectLst>
      </c:spPr>
    </c:plotArea>
    <c:legend>
      <c:legendPos val="b"/>
      <c:layout>
        <c:manualLayout>
          <c:xMode val="edge"/>
          <c:yMode val="edge"/>
          <c:x val="5.5868304887074609E-2"/>
          <c:y val="0.92460632383617758"/>
          <c:w val="0.87176317434003248"/>
          <c:h val="5.561838780015228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0E345E5-69E5-46CA-B395-52A6421A2A3D}" type="datetimeFigureOut">
              <a:rPr lang="en-US" smtClean="0"/>
              <a:t>6/24/2025</a:t>
            </a:fld>
            <a:endParaRPr lang="en-US"/>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701041" y="4473892"/>
            <a:ext cx="5608320" cy="3660458"/>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325322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17</a:t>
            </a:fld>
            <a:endParaRPr lang="en-US"/>
          </a:p>
        </p:txBody>
      </p:sp>
    </p:spTree>
    <p:extLst>
      <p:ext uri="{BB962C8B-B14F-4D97-AF65-F5344CB8AC3E}">
        <p14:creationId xmlns:p14="http://schemas.microsoft.com/office/powerpoint/2010/main" val="2265507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18</a:t>
            </a:fld>
            <a:endParaRPr lang="en-US"/>
          </a:p>
        </p:txBody>
      </p:sp>
    </p:spTree>
    <p:extLst>
      <p:ext uri="{BB962C8B-B14F-4D97-AF65-F5344CB8AC3E}">
        <p14:creationId xmlns:p14="http://schemas.microsoft.com/office/powerpoint/2010/main" val="117358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19</a:t>
            </a:fld>
            <a:endParaRPr lang="en-US"/>
          </a:p>
        </p:txBody>
      </p:sp>
    </p:spTree>
    <p:extLst>
      <p:ext uri="{BB962C8B-B14F-4D97-AF65-F5344CB8AC3E}">
        <p14:creationId xmlns:p14="http://schemas.microsoft.com/office/powerpoint/2010/main" val="3378745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21</a:t>
            </a:fld>
            <a:endParaRPr lang="en-US"/>
          </a:p>
        </p:txBody>
      </p:sp>
    </p:spTree>
    <p:extLst>
      <p:ext uri="{BB962C8B-B14F-4D97-AF65-F5344CB8AC3E}">
        <p14:creationId xmlns:p14="http://schemas.microsoft.com/office/powerpoint/2010/main" val="31129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2430820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5F6B0-3750-5428-5B27-545DF8CFA3D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D972792-7D4E-5057-10CF-4BBD08938B7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CA6B47A8-7BEF-52B2-FAC6-8FEC3D364E34}"/>
              </a:ext>
            </a:extLst>
          </p:cNvPr>
          <p:cNvSpPr>
            <a:spLocks noGrp="1"/>
          </p:cNvSpPr>
          <p:nvPr>
            <p:ph type="body" idx="1"/>
          </p:nvPr>
        </p:nvSpPr>
        <p:spPr/>
        <p:txBody>
          <a:bodyPr/>
          <a:lstStyle/>
          <a:p>
            <a:endParaRPr lang="es-MX"/>
          </a:p>
        </p:txBody>
      </p:sp>
      <p:sp>
        <p:nvSpPr>
          <p:cNvPr id="4" name="Marcador de número de diapositiva 3">
            <a:extLst>
              <a:ext uri="{FF2B5EF4-FFF2-40B4-BE49-F238E27FC236}">
                <a16:creationId xmlns:a16="http://schemas.microsoft.com/office/drawing/2014/main" id="{CB08201B-2E13-4894-C030-0CC1289DE7E0}"/>
              </a:ext>
            </a:extLst>
          </p:cNvPr>
          <p:cNvSpPr>
            <a:spLocks noGrp="1"/>
          </p:cNvSpPr>
          <p:nvPr>
            <p:ph type="sldNum" sz="quarter" idx="5"/>
          </p:nvPr>
        </p:nvSpPr>
        <p:spPr/>
        <p:txBody>
          <a:bodyPr/>
          <a:lstStyle/>
          <a:p>
            <a:fld id="{CF85A3B2-6601-44E5-AE42-D842DC1A672C}" type="slidenum">
              <a:rPr lang="en-US" smtClean="0"/>
              <a:t>4</a:t>
            </a:fld>
            <a:endParaRPr lang="en-US"/>
          </a:p>
        </p:txBody>
      </p:sp>
    </p:spTree>
    <p:extLst>
      <p:ext uri="{BB962C8B-B14F-4D97-AF65-F5344CB8AC3E}">
        <p14:creationId xmlns:p14="http://schemas.microsoft.com/office/powerpoint/2010/main" val="2780361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6</a:t>
            </a:fld>
            <a:endParaRPr lang="en-US"/>
          </a:p>
        </p:txBody>
      </p:sp>
    </p:spTree>
    <p:extLst>
      <p:ext uri="{BB962C8B-B14F-4D97-AF65-F5344CB8AC3E}">
        <p14:creationId xmlns:p14="http://schemas.microsoft.com/office/powerpoint/2010/main" val="2995491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2863986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10</a:t>
            </a:fld>
            <a:endParaRPr lang="en-US"/>
          </a:p>
        </p:txBody>
      </p:sp>
    </p:spTree>
    <p:extLst>
      <p:ext uri="{BB962C8B-B14F-4D97-AF65-F5344CB8AC3E}">
        <p14:creationId xmlns:p14="http://schemas.microsoft.com/office/powerpoint/2010/main" val="3220849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13</a:t>
            </a:fld>
            <a:endParaRPr lang="en-US"/>
          </a:p>
        </p:txBody>
      </p:sp>
    </p:spTree>
    <p:extLst>
      <p:ext uri="{BB962C8B-B14F-4D97-AF65-F5344CB8AC3E}">
        <p14:creationId xmlns:p14="http://schemas.microsoft.com/office/powerpoint/2010/main" val="1349263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5"/>
          </p:nvPr>
        </p:nvSpPr>
        <p:spPr/>
        <p:txBody>
          <a:bodyPr/>
          <a:lstStyle/>
          <a:p>
            <a:fld id="{CF85A3B2-6601-44E5-AE42-D842DC1A672C}" type="slidenum">
              <a:rPr lang="en-US" smtClean="0"/>
              <a:t>15</a:t>
            </a:fld>
            <a:endParaRPr lang="en-US"/>
          </a:p>
        </p:txBody>
      </p:sp>
    </p:spTree>
    <p:extLst>
      <p:ext uri="{BB962C8B-B14F-4D97-AF65-F5344CB8AC3E}">
        <p14:creationId xmlns:p14="http://schemas.microsoft.com/office/powerpoint/2010/main" val="2077295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16</a:t>
            </a:fld>
            <a:endParaRPr lang="en-US"/>
          </a:p>
        </p:txBody>
      </p:sp>
    </p:spTree>
    <p:extLst>
      <p:ext uri="{BB962C8B-B14F-4D97-AF65-F5344CB8AC3E}">
        <p14:creationId xmlns:p14="http://schemas.microsoft.com/office/powerpoint/2010/main" val="2413709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4B6457-97E7-414B-9DDF-F351C914E95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9BB76DE1-0A04-0D4A-AAC4-B1EF5D2E6D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C4791CD-CA7A-5A46-A023-9CB0C3814EEB}"/>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343C7484-024B-4746-85C0-0C4B76698EF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C85D070-424F-CC4B-BA10-E02C744CC7F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93973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EFBC21-16D8-BE49-B0D4-BCFA8675938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4321B81-1BB8-8E4B-8FDC-08571E6462E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C922D281-A4E4-2944-ADA2-82CFA66DC14B}"/>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692F3B37-0916-3542-A4A0-2BD5F334AF8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BA2205C-C199-5E49-B4A5-7BA8062C155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79214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F80E750-39C1-DF43-8259-6260E36B8D61}"/>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8D799E0-5A90-2D47-AD40-D69014B2AE5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9D79760-9DAB-EE4E-B913-CCB3D3E19756}"/>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7F32F2D8-463B-1D48-9B45-94804A7C5F3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8610823-C2FD-1646-A13E-BC35FE5C5D6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70024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F7B8E9-ACCF-DE40-A42D-411CC6C2CC0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50AF23D8-4817-F341-BD0D-AD2483116EC1}"/>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C42EE89-7F71-9343-9B4A-4CCC03CB1002}"/>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15B16D72-F859-0840-A8D7-DA762D6CE49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CA86A1E-7B22-B74C-8070-CF30F6604F7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626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B9C628-9B10-184A-BF90-18FD6F7B4FD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C2212D1-AAC1-5A45-B5D9-938CF93823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1EEFD7F-B503-CF46-AAB6-87ECD52C44BE}"/>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8F441AD8-1AE7-8B41-91AF-AA44AEDBF69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CB71F90-59AB-4444-A018-A274A3E0A8A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06226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AC2119-27FB-9E4E-B5BF-C07D60A2F83C}"/>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EAE2BA35-CA44-4143-9D52-3B0670DF953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963DD19E-9D30-4244-BBD3-0E837A055DF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F678B5C8-C21B-EB4A-88ED-56F534C08DB2}"/>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6" name="Marcador de pie de página 5">
            <a:extLst>
              <a:ext uri="{FF2B5EF4-FFF2-40B4-BE49-F238E27FC236}">
                <a16:creationId xmlns:a16="http://schemas.microsoft.com/office/drawing/2014/main" id="{EA2E11DB-6CEC-D94B-AF53-E1F782865063}"/>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039FF7D-B361-9A48-A5CA-852F925A912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58213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8F61B8-1510-8D49-944E-80BD7A0A0AB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024911C-54FD-8C48-8BFC-DAADFA7499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3229F621-9CD7-DC45-9D28-6AE199E379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8D714FEE-1909-5E48-91CF-A21B02204D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42E05B77-07EF-DD40-BDA8-27CE8530FD9C}"/>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711822A6-C32F-A042-A924-46F961F50F9C}"/>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8" name="Marcador de pie de página 7">
            <a:extLst>
              <a:ext uri="{FF2B5EF4-FFF2-40B4-BE49-F238E27FC236}">
                <a16:creationId xmlns:a16="http://schemas.microsoft.com/office/drawing/2014/main" id="{90A22F9E-4514-A94E-B6C3-85A0EC5DE7D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32C40D86-05B5-D742-ADF3-FC3495B3F62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100850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B9C358-8BD9-A344-8B1F-1221E620EB6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3E0BA330-F8F8-F245-940E-473577E73892}"/>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4" name="Marcador de pie de página 3">
            <a:extLst>
              <a:ext uri="{FF2B5EF4-FFF2-40B4-BE49-F238E27FC236}">
                <a16:creationId xmlns:a16="http://schemas.microsoft.com/office/drawing/2014/main" id="{927DC52B-72AC-1C42-92B4-3B59FDE7FCF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B8C35862-B345-2444-85EC-9CBBC8C1B65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1798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5176637-01DD-5F41-BC28-36B81411D4B3}"/>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3" name="Marcador de pie de página 2">
            <a:extLst>
              <a:ext uri="{FF2B5EF4-FFF2-40B4-BE49-F238E27FC236}">
                <a16:creationId xmlns:a16="http://schemas.microsoft.com/office/drawing/2014/main" id="{52F34602-5039-0247-8615-72F1A1A0636F}"/>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9413057-F7D0-6344-A2E9-15A59EB121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632683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F3766-B4F1-A243-82E1-33E9FFDADD5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455258C-4D20-504B-907D-0579E54A16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DD630014-8F63-5240-8880-4050E1028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8E78B4A-DA56-D14F-A5CD-E2CF4083AC46}"/>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6" name="Marcador de pie de página 5">
            <a:extLst>
              <a:ext uri="{FF2B5EF4-FFF2-40B4-BE49-F238E27FC236}">
                <a16:creationId xmlns:a16="http://schemas.microsoft.com/office/drawing/2014/main" id="{B810CB0D-135B-D14D-BE44-2200DD72E0D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43A78BF-33D8-D34E-9568-F94CDCAAB2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893428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13F14F-80CB-CF4A-9AA5-FA760D38D53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806937E-0175-C946-9717-BB41ED62EC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B668A21C-4975-5544-9675-CC0DB3EC85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1A18AD6-0A33-5145-96CA-6849115568B3}"/>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6" name="Marcador de pie de página 5">
            <a:extLst>
              <a:ext uri="{FF2B5EF4-FFF2-40B4-BE49-F238E27FC236}">
                <a16:creationId xmlns:a16="http://schemas.microsoft.com/office/drawing/2014/main" id="{88E64733-ADBF-B94F-A858-8861868757C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D52B227-78C6-9E49-920F-03A65D44017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0024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CA23C3-FA5F-2446-A92B-9C10A5421F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5260BC84-BB76-E842-B1E5-25D870CBE1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89C34074-78C5-4048-88CA-EBDF41FB7E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2AF080F6-92E7-4545-9012-1F02D5BECF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850EE611-63F7-434A-B371-B1A7844285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24422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chart" Target="../charts/chart9.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chart" Target="../charts/chart12.xml"/></Relationships>
</file>

<file path=ppt/slides/_rels/slide22.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7.png"/><Relationship Id="rId7"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3876431" y="2631129"/>
            <a:ext cx="8074295" cy="1415772"/>
          </a:xfrm>
          <a:prstGeom prst="rect">
            <a:avLst/>
          </a:prstGeom>
          <a:noFill/>
        </p:spPr>
        <p:txBody>
          <a:bodyPr wrap="square" rtlCol="0">
            <a:spAutoFit/>
          </a:bodyPr>
          <a:lstStyle/>
          <a:p>
            <a:pPr algn="ctr"/>
            <a:r>
              <a:rPr lang="es-MX" sz="2200" b="1" dirty="0">
                <a:latin typeface="Arial Black" panose="020B0604020202020204" pitchFamily="34" charset="0"/>
                <a:cs typeface="Arial Black" panose="020B0604020202020204" pitchFamily="34" charset="0"/>
              </a:rPr>
              <a:t>PRIMERA SESIÓN ORDINARIA 2025-2027</a:t>
            </a:r>
          </a:p>
          <a:p>
            <a:pPr algn="ctr"/>
            <a:r>
              <a:rPr lang="es-MX" sz="2200" dirty="0">
                <a:latin typeface="Arial Black" panose="020B0604020202020204" pitchFamily="34" charset="0"/>
                <a:cs typeface="Arial Black" panose="020B0604020202020204" pitchFamily="34" charset="0"/>
              </a:rPr>
              <a:t>SUBCOMITÉ SECTORIAL DEL </a:t>
            </a:r>
          </a:p>
          <a:p>
            <a:pPr algn="ctr"/>
            <a:r>
              <a:rPr lang="es-MX" sz="2200" dirty="0">
                <a:latin typeface="Arial Black" panose="020B0604020202020204" pitchFamily="34" charset="0"/>
                <a:cs typeface="Arial Black" panose="020B0604020202020204" pitchFamily="34" charset="0"/>
              </a:rPr>
              <a:t>EJE 1  </a:t>
            </a:r>
            <a:r>
              <a:rPr lang="es-MX" sz="2200" b="1" dirty="0">
                <a:latin typeface="Arial Black" panose="020B0604020202020204" pitchFamily="34" charset="0"/>
                <a:cs typeface="Arial Black" panose="020B0604020202020204" pitchFamily="34" charset="0"/>
              </a:rPr>
              <a:t>GOBIERNO HUMANISTA Y DE RESULTADOS</a:t>
            </a:r>
          </a:p>
          <a:p>
            <a:pPr algn="ctr"/>
            <a:endParaRPr lang="es-MX" sz="2000" b="1" dirty="0">
              <a:latin typeface="Arial Black" panose="020B0604020202020204" pitchFamily="34" charset="0"/>
              <a:cs typeface="Arial Black" panose="020B0604020202020204" pitchFamily="34" charset="0"/>
            </a:endParaRP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4050517" y="4661691"/>
            <a:ext cx="7881257" cy="1631216"/>
          </a:xfrm>
          <a:prstGeom prst="rect">
            <a:avLst/>
          </a:prstGeom>
          <a:noFill/>
        </p:spPr>
        <p:txBody>
          <a:bodyPr wrap="square" rtlCol="0">
            <a:spAutoFit/>
          </a:bodyPr>
          <a:lstStyle/>
          <a:p>
            <a:pPr algn="ctr"/>
            <a:r>
              <a:rPr lang="es-MX" sz="2800" b="1" dirty="0"/>
              <a:t>PROGRAMA DE CONSOLIDACIÓN DE LAS FINANZAS PÚBLICAS</a:t>
            </a:r>
          </a:p>
          <a:p>
            <a:pPr algn="ctr"/>
            <a:r>
              <a:rPr lang="es-MX" sz="2200" dirty="0"/>
              <a:t>INFORME DE AVANCE EN CUMPLIMIENTO DE METAS</a:t>
            </a:r>
          </a:p>
          <a:p>
            <a:pPr algn="ctr"/>
            <a:r>
              <a:rPr lang="es-MX" sz="2200" b="1" dirty="0"/>
              <a:t>UNIDAD RESPONSABLE: </a:t>
            </a:r>
            <a:r>
              <a:rPr lang="es-MX" sz="2200" dirty="0"/>
              <a:t>TESORERÍA MUNICIPAL</a:t>
            </a:r>
            <a:endParaRPr lang="es-MX" sz="2400" dirty="0"/>
          </a:p>
        </p:txBody>
      </p:sp>
      <p:sp>
        <p:nvSpPr>
          <p:cNvPr id="37" name="CuadroTexto 36">
            <a:extLst>
              <a:ext uri="{FF2B5EF4-FFF2-40B4-BE49-F238E27FC236}">
                <a16:creationId xmlns:a16="http://schemas.microsoft.com/office/drawing/2014/main" id="{CC8BD34C-42EC-6345-9E2C-A04D5779E038}"/>
              </a:ext>
            </a:extLst>
          </p:cNvPr>
          <p:cNvSpPr txBox="1"/>
          <p:nvPr/>
        </p:nvSpPr>
        <p:spPr>
          <a:xfrm>
            <a:off x="657537" y="5923575"/>
            <a:ext cx="1197764" cy="369332"/>
          </a:xfrm>
          <a:prstGeom prst="rect">
            <a:avLst/>
          </a:prstGeom>
          <a:noFill/>
        </p:spPr>
        <p:txBody>
          <a:bodyPr wrap="none" lIns="91440" tIns="45720" rIns="91440" bIns="45720" rtlCol="0" anchor="t">
            <a:spAutoFit/>
          </a:bodyPr>
          <a:lstStyle/>
          <a:p>
            <a:r>
              <a:rPr lang="es-MX"/>
              <a:t>Junio </a:t>
            </a:r>
            <a:r>
              <a:rPr lang="es-MX" dirty="0"/>
              <a:t>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372606" y="5644252"/>
            <a:ext cx="2276521" cy="369332"/>
          </a:xfrm>
          <a:prstGeom prst="rect">
            <a:avLst/>
          </a:prstGeom>
          <a:noFill/>
        </p:spPr>
        <p:txBody>
          <a:bodyPr wrap="none" rtlCol="0">
            <a:spAutoFit/>
          </a:bodyPr>
          <a:lstStyle/>
          <a:p>
            <a:r>
              <a:rPr lang="es-MX"/>
              <a:t>Cancún, Quintana Roo</a:t>
            </a:r>
          </a:p>
        </p:txBody>
      </p:sp>
      <p:pic>
        <p:nvPicPr>
          <p:cNvPr id="11" name="Imagen 10">
            <a:extLst>
              <a:ext uri="{FF2B5EF4-FFF2-40B4-BE49-F238E27FC236}">
                <a16:creationId xmlns:a16="http://schemas.microsoft.com/office/drawing/2014/main" id="{B1421087-E1A9-E3BD-C07B-F25D799C6E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338" t="38369" r="25232" b="31118"/>
          <a:stretch/>
        </p:blipFill>
        <p:spPr bwMode="auto">
          <a:xfrm>
            <a:off x="372606" y="941448"/>
            <a:ext cx="2714625" cy="961390"/>
          </a:xfrm>
          <a:prstGeom prst="rect">
            <a:avLst/>
          </a:prstGeom>
          <a:ln>
            <a:noFill/>
          </a:ln>
          <a:extLst>
            <a:ext uri="{53640926-AAD7-44D8-BBD7-CCE9431645EC}">
              <a14:shadowObscured xmlns:a14="http://schemas.microsoft.com/office/drawing/2010/main"/>
            </a:ext>
          </a:extLst>
        </p:spPr>
      </p:pic>
      <p:pic>
        <p:nvPicPr>
          <p:cNvPr id="12" name="Imagen 11">
            <a:extLst>
              <a:ext uri="{FF2B5EF4-FFF2-40B4-BE49-F238E27FC236}">
                <a16:creationId xmlns:a16="http://schemas.microsoft.com/office/drawing/2014/main" id="{7C526B6B-96A6-9C8E-96EF-3028C7436A3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115" r="41814"/>
          <a:stretch/>
        </p:blipFill>
        <p:spPr bwMode="auto">
          <a:xfrm>
            <a:off x="3148191" y="966422"/>
            <a:ext cx="1466850" cy="904875"/>
          </a:xfrm>
          <a:prstGeom prst="rect">
            <a:avLst/>
          </a:prstGeom>
          <a:noFill/>
          <a:ln>
            <a:noFill/>
          </a:ln>
          <a:extLst>
            <a:ext uri="{53640926-AAD7-44D8-BBD7-CCE9431645EC}">
              <a14:shadowObscured xmlns:a14="http://schemas.microsoft.com/office/drawing/2010/main"/>
            </a:ext>
          </a:extLst>
        </p:spPr>
      </p:pic>
      <p:pic>
        <p:nvPicPr>
          <p:cNvPr id="13" name="Imagen 12">
            <a:extLst>
              <a:ext uri="{FF2B5EF4-FFF2-40B4-BE49-F238E27FC236}">
                <a16:creationId xmlns:a16="http://schemas.microsoft.com/office/drawing/2014/main" id="{5507C36B-55F9-4618-E68F-6868F88736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1191623"/>
            <a:ext cx="919279" cy="902959"/>
          </a:xfrm>
          <a:prstGeom prst="rect">
            <a:avLst/>
          </a:prstGeom>
        </p:spPr>
      </p:pic>
      <p:pic>
        <p:nvPicPr>
          <p:cNvPr id="2" name="Imagen 1">
            <a:extLst>
              <a:ext uri="{FF2B5EF4-FFF2-40B4-BE49-F238E27FC236}">
                <a16:creationId xmlns:a16="http://schemas.microsoft.com/office/drawing/2014/main" id="{90C1F165-AE5E-B11C-74AC-68A74908765B}"/>
              </a:ext>
            </a:extLst>
          </p:cNvPr>
          <p:cNvPicPr>
            <a:picLocks noChangeAspect="1"/>
          </p:cNvPicPr>
          <p:nvPr/>
        </p:nvPicPr>
        <p:blipFill>
          <a:blip r:embed="rId6"/>
          <a:stretch>
            <a:fillRect/>
          </a:stretch>
        </p:blipFill>
        <p:spPr>
          <a:xfrm>
            <a:off x="657537" y="2025878"/>
            <a:ext cx="2382352" cy="3451421"/>
          </a:xfrm>
          <a:prstGeom prst="rect">
            <a:avLst/>
          </a:prstGeom>
        </p:spPr>
      </p:pic>
      <p:pic>
        <p:nvPicPr>
          <p:cNvPr id="3" name="Imagen 2">
            <a:extLst>
              <a:ext uri="{FF2B5EF4-FFF2-40B4-BE49-F238E27FC236}">
                <a16:creationId xmlns:a16="http://schemas.microsoft.com/office/drawing/2014/main" id="{5C979039-F952-9FD2-75EA-B29C56700EC7}"/>
              </a:ext>
            </a:extLst>
          </p:cNvPr>
          <p:cNvPicPr>
            <a:picLocks noChangeAspect="1"/>
          </p:cNvPicPr>
          <p:nvPr/>
        </p:nvPicPr>
        <p:blipFill>
          <a:blip r:embed="rId7"/>
          <a:stretch>
            <a:fillRect/>
          </a:stretch>
        </p:blipFill>
        <p:spPr>
          <a:xfrm>
            <a:off x="7107069" y="1276191"/>
            <a:ext cx="3742171" cy="733824"/>
          </a:xfrm>
          <a:prstGeom prst="rect">
            <a:avLst/>
          </a:prstGeom>
        </p:spPr>
      </p:pic>
    </p:spTree>
    <p:extLst>
      <p:ext uri="{BB962C8B-B14F-4D97-AF65-F5344CB8AC3E}">
        <p14:creationId xmlns:p14="http://schemas.microsoft.com/office/powerpoint/2010/main" val="265581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335666" y="408636"/>
            <a:ext cx="11655796"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de Contabilidad</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41391AB4-19FC-6005-996F-61A0C772CC8B}"/>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26653" y="2034283"/>
            <a:ext cx="3073543" cy="2226771"/>
          </a:xfrm>
          <a:prstGeom prst="rect">
            <a:avLst/>
          </a:prstGeom>
          <a:noFill/>
          <a:ln>
            <a:noFill/>
          </a:ln>
          <a:effectLst>
            <a:glow rad="101600">
              <a:schemeClr val="accent3">
                <a:satMod val="175000"/>
                <a:alpha val="40000"/>
              </a:schemeClr>
            </a:glow>
          </a:effectLst>
        </p:spPr>
      </p:pic>
      <p:pic>
        <p:nvPicPr>
          <p:cNvPr id="5" name="Imagen 4">
            <a:extLst>
              <a:ext uri="{FF2B5EF4-FFF2-40B4-BE49-F238E27FC236}">
                <a16:creationId xmlns:a16="http://schemas.microsoft.com/office/drawing/2014/main" id="{F2D9568B-9017-DD72-F519-1B075EB411F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bwMode="auto">
          <a:xfrm>
            <a:off x="4713327" y="2061653"/>
            <a:ext cx="2551028" cy="2226771"/>
          </a:xfrm>
          <a:prstGeom prst="rect">
            <a:avLst/>
          </a:prstGeom>
          <a:noFill/>
          <a:ln>
            <a:noFill/>
          </a:ln>
          <a:effectLst>
            <a:glow rad="101600">
              <a:schemeClr val="accent3">
                <a:satMod val="175000"/>
                <a:alpha val="40000"/>
              </a:schemeClr>
            </a:glow>
          </a:effectLst>
          <a:extLst>
            <a:ext uri="{53640926-AAD7-44D8-BBD7-CCE9431645EC}">
              <a14:shadowObscured xmlns:a14="http://schemas.microsoft.com/office/drawing/2010/main"/>
            </a:ext>
          </a:extLst>
        </p:spPr>
      </p:pic>
      <p:pic>
        <p:nvPicPr>
          <p:cNvPr id="6" name="Imagen 5">
            <a:extLst>
              <a:ext uri="{FF2B5EF4-FFF2-40B4-BE49-F238E27FC236}">
                <a16:creationId xmlns:a16="http://schemas.microsoft.com/office/drawing/2014/main" id="{03043559-702B-10EF-1864-C7E2F3405DBC}"/>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769575" y="2089022"/>
            <a:ext cx="2896261" cy="2172032"/>
          </a:xfrm>
          <a:prstGeom prst="rect">
            <a:avLst/>
          </a:prstGeom>
          <a:noFill/>
          <a:ln>
            <a:noFill/>
          </a:ln>
          <a:effectLst>
            <a:glow rad="101600">
              <a:schemeClr val="accent3">
                <a:satMod val="175000"/>
                <a:alpha val="40000"/>
              </a:schemeClr>
            </a:glow>
          </a:effectLst>
        </p:spPr>
      </p:pic>
      <p:sp>
        <p:nvSpPr>
          <p:cNvPr id="8" name="CuadroTexto 7">
            <a:extLst>
              <a:ext uri="{FF2B5EF4-FFF2-40B4-BE49-F238E27FC236}">
                <a16:creationId xmlns:a16="http://schemas.microsoft.com/office/drawing/2014/main" id="{DA446181-D0E7-057B-31D0-323DF3997224}"/>
              </a:ext>
            </a:extLst>
          </p:cNvPr>
          <p:cNvSpPr txBox="1"/>
          <p:nvPr/>
        </p:nvSpPr>
        <p:spPr>
          <a:xfrm>
            <a:off x="3636607" y="1522586"/>
            <a:ext cx="6097554" cy="261610"/>
          </a:xfrm>
          <a:prstGeom prst="rect">
            <a:avLst/>
          </a:prstGeom>
          <a:noFill/>
        </p:spPr>
        <p:txBody>
          <a:bodyPr wrap="square">
            <a:spAutoFit/>
          </a:bodyPr>
          <a:lstStyle/>
          <a:p>
            <a:r>
              <a:rPr lang="es-MX" sz="1100" dirty="0">
                <a:solidFill>
                  <a:srgbClr val="000000"/>
                </a:solidFill>
                <a:effectLst/>
                <a:latin typeface="Arial" panose="020B0604020202020204" pitchFamily="34" charset="0"/>
                <a:ea typeface="Times New Roman" panose="02020603050405020304" pitchFamily="18" charset="0"/>
              </a:rPr>
              <a:t>Integración de la Glosa para la entrega a la Auditoría Superior del Estado</a:t>
            </a:r>
            <a:endParaRPr lang="es-MX" dirty="0"/>
          </a:p>
        </p:txBody>
      </p:sp>
    </p:spTree>
    <p:extLst>
      <p:ext uri="{BB962C8B-B14F-4D97-AF65-F5344CB8AC3E}">
        <p14:creationId xmlns:p14="http://schemas.microsoft.com/office/powerpoint/2010/main" val="2869482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311757" y="452499"/>
            <a:ext cx="3542805" cy="424732"/>
          </a:xfrm>
          <a:prstGeom prst="rect">
            <a:avLst/>
          </a:prstGeom>
          <a:noFill/>
        </p:spPr>
        <p:txBody>
          <a:bodyPr wrap="square">
            <a:spAutoFit/>
          </a:bodyPr>
          <a:lstStyle/>
          <a:p>
            <a:pPr lvl="0" algn="ctr">
              <a:lnSpc>
                <a:spcPct val="90000"/>
              </a:lnSpc>
              <a:spcAft>
                <a:spcPts val="600"/>
              </a:spcAft>
              <a:defRPr/>
            </a:pPr>
            <a:r>
              <a:rPr lang="es-ES_tradnl" sz="2400" b="1" dirty="0"/>
              <a:t>DIRECCIÓN </a:t>
            </a:r>
            <a:r>
              <a:rPr lang="es-ES_tradnl" sz="2300" b="1" dirty="0"/>
              <a:t>FINANCIERA</a:t>
            </a:r>
            <a:endParaRPr kumimoji="0" lang="es-ES_tradnl" sz="23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895739" y="987274"/>
            <a:ext cx="4560249" cy="4616648"/>
          </a:xfrm>
          <a:prstGeom prst="rect">
            <a:avLst/>
          </a:prstGeom>
          <a:noFill/>
        </p:spPr>
        <p:txBody>
          <a:bodyPr wrap="square">
            <a:spAutoFit/>
          </a:bodyPr>
          <a:lstStyle/>
          <a:p>
            <a:pPr algn="just"/>
            <a:r>
              <a:rPr lang="es-MX" sz="1500" b="0" i="0" u="none" strike="noStrike" dirty="0">
                <a:solidFill>
                  <a:srgbClr val="000000"/>
                </a:solidFill>
                <a:effectLst/>
              </a:rPr>
              <a:t>La Dirección Financiera ha implementado estrategias y acciones orientadas a optimizar el uso del recurso público, con el objetivo de cumplir eficazmente las metas del Plan Municipal de Desarrollo y generar beneficios concretos para la ciudadanía de Benito Juárez.</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Entre sus responsabilidades y actividades destaca el </a:t>
            </a:r>
            <a:r>
              <a:rPr lang="es-MX" sz="1500" i="0" u="none" strike="noStrike" dirty="0">
                <a:solidFill>
                  <a:srgbClr val="000000"/>
                </a:solidFill>
                <a:effectLst/>
              </a:rPr>
              <a:t>pago oportuno del servicio de la Deuda Pública</a:t>
            </a:r>
            <a:r>
              <a:rPr lang="es-MX" sz="1500" b="0" i="0" u="none" strike="noStrike" dirty="0">
                <a:solidFill>
                  <a:srgbClr val="000000"/>
                </a:solidFill>
                <a:effectLst/>
              </a:rPr>
              <a:t>, el cual se ha cumplido dentro de los plazos establecidos. Durante este primer trimestre, se realizaron los 6 pagos programados, alcanzando un </a:t>
            </a:r>
            <a:r>
              <a:rPr lang="es-MX" sz="1500" b="1" i="0" u="none" strike="noStrike" dirty="0">
                <a:solidFill>
                  <a:srgbClr val="000000"/>
                </a:solidFill>
                <a:effectLst/>
              </a:rPr>
              <a:t> 100%</a:t>
            </a:r>
            <a:r>
              <a:rPr lang="es-MX" sz="1500" b="0" i="0" u="none" strike="noStrike" dirty="0">
                <a:solidFill>
                  <a:srgbClr val="000000"/>
                </a:solidFill>
                <a:effectLst/>
              </a:rPr>
              <a:t> en el cumplimiento de este compromiso financiero.</a:t>
            </a:r>
          </a:p>
          <a:p>
            <a:pPr algn="just"/>
            <a:endParaRPr lang="es-MX" sz="1500" dirty="0">
              <a:solidFill>
                <a:srgbClr val="000000"/>
              </a:solidFill>
            </a:endParaRPr>
          </a:p>
          <a:p>
            <a:pPr algn="just"/>
            <a:r>
              <a:rPr lang="es-ES" sz="1400" dirty="0">
                <a:solidFill>
                  <a:prstClr val="black"/>
                </a:solidFill>
                <a:latin typeface="Calibri" panose="020F0502020204030204"/>
              </a:rPr>
              <a:t>En cuanto </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a las calificaciones crediticias del Municipio de </a:t>
            </a:r>
            <a:r>
              <a:rPr lang="es-ES" sz="1400" dirty="0">
                <a:solidFill>
                  <a:prstClr val="black"/>
                </a:solidFill>
                <a:latin typeface="Calibri" panose="020F0502020204030204"/>
              </a:rPr>
              <a:t>B</a:t>
            </a:r>
            <a:r>
              <a:rPr kumimoji="0" lang="es-ES" sz="1400" i="0" u="none" strike="noStrike" kern="1200" cap="none" spc="0" normalizeH="0" baseline="0" noProof="0" dirty="0" err="1">
                <a:ln>
                  <a:noFill/>
                </a:ln>
                <a:solidFill>
                  <a:prstClr val="black"/>
                </a:solidFill>
                <a:effectLst/>
                <a:uLnTx/>
                <a:uFillTx/>
                <a:latin typeface="Calibri" panose="020F0502020204030204"/>
                <a:ea typeface="+mn-ea"/>
                <a:cs typeface="+mn-cs"/>
              </a:rPr>
              <a:t>enito</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400" dirty="0">
                <a:solidFill>
                  <a:prstClr val="black"/>
                </a:solidFill>
                <a:latin typeface="Calibri" panose="020F0502020204030204"/>
              </a:rPr>
              <a:t>J</a:t>
            </a:r>
            <a:r>
              <a:rPr kumimoji="0" lang="es-ES" sz="1400" i="0" u="none" strike="noStrike" kern="1200" cap="none" spc="0" normalizeH="0" baseline="0" noProof="0" dirty="0" err="1">
                <a:ln>
                  <a:noFill/>
                </a:ln>
                <a:solidFill>
                  <a:prstClr val="black"/>
                </a:solidFill>
                <a:effectLst/>
                <a:uLnTx/>
                <a:uFillTx/>
                <a:latin typeface="Calibri" panose="020F0502020204030204"/>
                <a:ea typeface="+mn-ea"/>
                <a:cs typeface="+mn-cs"/>
              </a:rPr>
              <a:t>uárez</a:t>
            </a:r>
            <a:r>
              <a:rPr kumimoji="0" lang="es-ES" sz="1400" b="1"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 que emiten las empresas calificadoras Moody´s y </a:t>
            </a:r>
            <a:r>
              <a:rPr lang="es-ES" sz="1400" dirty="0">
                <a:solidFill>
                  <a:prstClr val="black"/>
                </a:solidFill>
                <a:latin typeface="Calibri" panose="020F0502020204030204"/>
              </a:rPr>
              <a:t>F</a:t>
            </a:r>
            <a:r>
              <a:rPr kumimoji="0" lang="es-ES" sz="1400" i="0" u="none" strike="noStrike" kern="1200" cap="none" spc="0" normalizeH="0" baseline="0" noProof="0" dirty="0" err="1">
                <a:ln>
                  <a:noFill/>
                </a:ln>
                <a:solidFill>
                  <a:prstClr val="black"/>
                </a:solidFill>
                <a:effectLst/>
                <a:uLnTx/>
                <a:uFillTx/>
                <a:latin typeface="Calibri" panose="020F0502020204030204"/>
                <a:ea typeface="+mn-ea"/>
                <a:cs typeface="+mn-cs"/>
              </a:rPr>
              <a:t>itch</a:t>
            </a:r>
            <a:r>
              <a:rPr kumimoji="0" lang="es-ES" sz="1400" i="0" u="none" strike="noStrike" kern="1200" cap="none" spc="0" normalizeH="0" baseline="0" noProof="0" dirty="0">
                <a:ln>
                  <a:noFill/>
                </a:ln>
                <a:solidFill>
                  <a:prstClr val="black"/>
                </a:solidFill>
                <a:effectLst/>
                <a:uLnTx/>
                <a:uFillTx/>
                <a:latin typeface="Calibri" panose="020F0502020204030204"/>
                <a:ea typeface="+mn-ea"/>
                <a:cs typeface="+mn-cs"/>
              </a:rPr>
              <a:t> Ratings, son evaluaciones anuales, por lo que </a:t>
            </a:r>
            <a:r>
              <a:rPr lang="es-MX" sz="1400" dirty="0">
                <a:solidFill>
                  <a:prstClr val="black"/>
                </a:solidFill>
                <a:latin typeface="Calibri" panose="020F0502020204030204"/>
              </a:rPr>
              <a:t>e</a:t>
            </a:r>
            <a:r>
              <a:rPr kumimoji="0" lang="es-MX" sz="1400" i="0" u="none" strike="noStrike" kern="1200" cap="none" spc="0" normalizeH="0" baseline="0" noProof="0" dirty="0">
                <a:ln>
                  <a:noFill/>
                </a:ln>
                <a:solidFill>
                  <a:prstClr val="black"/>
                </a:solidFill>
                <a:effectLst/>
                <a:uLnTx/>
                <a:uFillTx/>
                <a:latin typeface="Calibri" panose="020F0502020204030204"/>
                <a:ea typeface="+mn-ea"/>
                <a:cs typeface="+mn-cs"/>
              </a:rPr>
              <a:t>n este trimestre no se generó información, debido a que el indicador se mide dos veces en el año, el resultado se obtendrá en el tercer  y cuarto trimestre de 2025.</a:t>
            </a:r>
            <a:endParaRPr lang="es-MX" sz="1400" b="0" i="0" u="none" strike="noStrike" dirty="0">
              <a:solidFill>
                <a:srgbClr val="000000"/>
              </a:solidFill>
              <a:effectLst/>
            </a:endParaRPr>
          </a:p>
        </p:txBody>
      </p:sp>
      <p:graphicFrame>
        <p:nvGraphicFramePr>
          <p:cNvPr id="3" name="Gráfico 2">
            <a:extLst>
              <a:ext uri="{FF2B5EF4-FFF2-40B4-BE49-F238E27FC236}">
                <a16:creationId xmlns:a16="http://schemas.microsoft.com/office/drawing/2014/main" id="{F632B1B7-117A-46DF-BF2A-82E40C2DE6B4}"/>
              </a:ext>
            </a:extLst>
          </p:cNvPr>
          <p:cNvGraphicFramePr>
            <a:graphicFrameLocks/>
          </p:cNvGraphicFramePr>
          <p:nvPr>
            <p:extLst>
              <p:ext uri="{D42A27DB-BD31-4B8C-83A1-F6EECF244321}">
                <p14:modId xmlns:p14="http://schemas.microsoft.com/office/powerpoint/2010/main" val="776135613"/>
              </p:ext>
            </p:extLst>
          </p:nvPr>
        </p:nvGraphicFramePr>
        <p:xfrm>
          <a:off x="6605384" y="987273"/>
          <a:ext cx="4866180" cy="37613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78774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Dirección Financiera</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2" name="Imagen 1">
            <a:extLst>
              <a:ext uri="{FF2B5EF4-FFF2-40B4-BE49-F238E27FC236}">
                <a16:creationId xmlns:a16="http://schemas.microsoft.com/office/drawing/2014/main" id="{4BE9E345-4F3B-BAD0-88E6-1B6EE8D972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8105" y="1614378"/>
            <a:ext cx="5612130" cy="3853180"/>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357497515"/>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363133" y="517075"/>
            <a:ext cx="3544768" cy="424732"/>
          </a:xfrm>
          <a:prstGeom prst="rect">
            <a:avLst/>
          </a:prstGeom>
          <a:noFill/>
        </p:spPr>
        <p:txBody>
          <a:bodyPr wrap="square">
            <a:spAutoFit/>
          </a:bodyPr>
          <a:lstStyle/>
          <a:p>
            <a:pPr lvl="0" algn="ctr">
              <a:lnSpc>
                <a:spcPct val="90000"/>
              </a:lnSpc>
              <a:spcAft>
                <a:spcPts val="600"/>
              </a:spcAft>
              <a:defRPr/>
            </a:pPr>
            <a:r>
              <a:rPr lang="es-ES_tradnl" sz="2400" b="1" dirty="0"/>
              <a:t>DIRECCIÓN DE ZOFEMAT</a:t>
            </a:r>
          </a:p>
        </p:txBody>
      </p:sp>
      <p:sp>
        <p:nvSpPr>
          <p:cNvPr id="5" name="CuadroTexto 4">
            <a:extLst>
              <a:ext uri="{FF2B5EF4-FFF2-40B4-BE49-F238E27FC236}">
                <a16:creationId xmlns:a16="http://schemas.microsoft.com/office/drawing/2014/main" id="{13F339E1-A68D-98D0-6DF3-CDDF4730A5DD}"/>
              </a:ext>
            </a:extLst>
          </p:cNvPr>
          <p:cNvSpPr txBox="1"/>
          <p:nvPr/>
        </p:nvSpPr>
        <p:spPr>
          <a:xfrm>
            <a:off x="609822" y="1166842"/>
            <a:ext cx="5051390" cy="4478149"/>
          </a:xfrm>
          <a:prstGeom prst="rect">
            <a:avLst/>
          </a:prstGeom>
          <a:noFill/>
        </p:spPr>
        <p:txBody>
          <a:bodyPr wrap="square" lIns="91440" tIns="45720" rIns="91440" bIns="45720" anchor="t">
            <a:spAutoFit/>
          </a:bodyPr>
          <a:lstStyle/>
          <a:p>
            <a:pPr algn="just"/>
            <a:r>
              <a:rPr lang="es-MX" sz="1500" b="0" i="0" u="none" strike="noStrike" dirty="0">
                <a:solidFill>
                  <a:srgbClr val="000000"/>
                </a:solidFill>
                <a:effectLst/>
              </a:rPr>
              <a:t>La Dirección de Zona Federal Marítimo Terrestre tiene como función principal la </a:t>
            </a:r>
            <a:r>
              <a:rPr lang="es-MX" sz="1500" i="0" u="none" strike="noStrike" dirty="0">
                <a:solidFill>
                  <a:srgbClr val="000000"/>
                </a:solidFill>
                <a:effectLst/>
              </a:rPr>
              <a:t>recaudación de derechos por el uso, goce y aprovechamiento de </a:t>
            </a:r>
            <a:r>
              <a:rPr lang="es-MX" sz="1500" b="0" i="0" u="none" strike="noStrike" dirty="0">
                <a:solidFill>
                  <a:srgbClr val="000000"/>
                </a:solidFill>
                <a:effectLst/>
              </a:rPr>
              <a:t>esta zona por parte de los usuarios. Su </a:t>
            </a:r>
            <a:r>
              <a:rPr lang="es-MX" sz="1500" i="0" u="none" strike="noStrike" dirty="0">
                <a:solidFill>
                  <a:srgbClr val="000000"/>
                </a:solidFill>
                <a:effectLst/>
              </a:rPr>
              <a:t>objetivo prioritario </a:t>
            </a:r>
            <a:r>
              <a:rPr lang="es-MX" sz="1500" b="0" i="0" u="none" strike="noStrike" dirty="0">
                <a:solidFill>
                  <a:srgbClr val="000000"/>
                </a:solidFill>
                <a:effectLst/>
              </a:rPr>
              <a:t>es conservar en óptimas condiciones las</a:t>
            </a:r>
            <a:r>
              <a:rPr lang="es-MX" sz="1500" b="1" i="0" u="none" strike="noStrike" dirty="0">
                <a:solidFill>
                  <a:srgbClr val="000000"/>
                </a:solidFill>
                <a:effectLst/>
              </a:rPr>
              <a:t> </a:t>
            </a:r>
            <a:r>
              <a:rPr lang="es-MX" sz="1500" i="0" u="none" strike="noStrike" dirty="0">
                <a:solidFill>
                  <a:srgbClr val="000000"/>
                </a:solidFill>
                <a:effectLst/>
              </a:rPr>
              <a:t>siete playas públicas certificadas y galardonadas </a:t>
            </a:r>
            <a:r>
              <a:rPr lang="es-MX" sz="1500" b="0" i="0" u="none" strike="noStrike" dirty="0">
                <a:solidFill>
                  <a:srgbClr val="000000"/>
                </a:solidFill>
                <a:effectLst/>
              </a:rPr>
              <a:t>del municipio.</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En ese </a:t>
            </a:r>
            <a:r>
              <a:rPr lang="es-MX" sz="1500" dirty="0">
                <a:solidFill>
                  <a:srgbClr val="000000"/>
                </a:solidFill>
              </a:rPr>
              <a:t>sentido, s</a:t>
            </a:r>
            <a:r>
              <a:rPr lang="es-MX" sz="1500" b="0" i="0" u="none" strike="noStrike" dirty="0">
                <a:solidFill>
                  <a:srgbClr val="000000"/>
                </a:solidFill>
                <a:effectLst/>
              </a:rPr>
              <a:t>u actividad operativa más relevante, fueron los 90 días de</a:t>
            </a:r>
            <a:r>
              <a:rPr lang="es-MX" sz="1500" b="1" i="0" u="none" strike="noStrike" dirty="0">
                <a:solidFill>
                  <a:srgbClr val="000000"/>
                </a:solidFill>
                <a:effectLst/>
              </a:rPr>
              <a:t> </a:t>
            </a:r>
            <a:r>
              <a:rPr lang="es-MX" sz="1500" i="0" u="none" strike="noStrike" dirty="0">
                <a:solidFill>
                  <a:srgbClr val="000000"/>
                </a:solidFill>
                <a:effectLst/>
              </a:rPr>
              <a:t>recolección de desechos </a:t>
            </a:r>
            <a:r>
              <a:rPr lang="es-MX" sz="1500" dirty="0">
                <a:solidFill>
                  <a:srgbClr val="000000"/>
                </a:solidFill>
              </a:rPr>
              <a:t>de las 7 playas públicas certificadas</a:t>
            </a:r>
            <a:r>
              <a:rPr lang="es-MX" sz="1500" i="0" u="none" strike="noStrike" dirty="0">
                <a:solidFill>
                  <a:srgbClr val="000000"/>
                </a:solidFill>
                <a:effectLst/>
              </a:rPr>
              <a:t>.</a:t>
            </a:r>
            <a:r>
              <a:rPr lang="es-MX" sz="1500" b="0" i="0" u="none" strike="noStrike" dirty="0">
                <a:solidFill>
                  <a:srgbClr val="000000"/>
                </a:solidFill>
                <a:effectLst/>
              </a:rPr>
              <a:t> Por tal motivo, </a:t>
            </a:r>
            <a:r>
              <a:rPr lang="es-MX" sz="1500" dirty="0">
                <a:solidFill>
                  <a:srgbClr val="000000"/>
                </a:solidFill>
              </a:rPr>
              <a:t>d</a:t>
            </a:r>
            <a:r>
              <a:rPr lang="es-MX" sz="1500" b="0" i="0" u="none" strike="noStrike" dirty="0">
                <a:solidFill>
                  <a:srgbClr val="000000"/>
                </a:solidFill>
                <a:effectLst/>
              </a:rPr>
              <a:t>urante el primer trimestre del año, el personal a cargo, llevó a cabo estas labores de manera constante, logrando un </a:t>
            </a:r>
            <a:r>
              <a:rPr lang="es-MX" sz="1500" b="1" i="0" u="none" strike="noStrike" dirty="0">
                <a:solidFill>
                  <a:srgbClr val="000000"/>
                </a:solidFill>
                <a:effectLst/>
              </a:rPr>
              <a:t>avance del 100%</a:t>
            </a:r>
            <a:r>
              <a:rPr lang="es-MX" sz="1500" b="0" i="0" u="none" strike="noStrike" dirty="0">
                <a:solidFill>
                  <a:srgbClr val="000000"/>
                </a:solidFill>
                <a:effectLst/>
              </a:rPr>
              <a:t> en el cumplimiento de esta tarea.</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Es importante destacar que, gracias a estos esfuerzos continuos, las </a:t>
            </a:r>
            <a:r>
              <a:rPr lang="es-MX" sz="1500" i="0" u="none" strike="noStrike" dirty="0">
                <a:solidFill>
                  <a:srgbClr val="000000"/>
                </a:solidFill>
                <a:effectLst/>
              </a:rPr>
              <a:t>siete playas públicas mantienen su certificación y galardones</a:t>
            </a:r>
            <a:r>
              <a:rPr lang="es-MX" sz="1500" b="0" i="0" u="none" strike="noStrike" dirty="0">
                <a:solidFill>
                  <a:srgbClr val="000000"/>
                </a:solidFill>
                <a:effectLst/>
              </a:rPr>
              <a:t>, lo que refleja el compromiso de la Dirección con el cuidado del entorno costero y el bienestar de la ciudadanía y visitantes.</a:t>
            </a:r>
          </a:p>
        </p:txBody>
      </p:sp>
      <p:graphicFrame>
        <p:nvGraphicFramePr>
          <p:cNvPr id="6" name="Gráfico 5">
            <a:extLst>
              <a:ext uri="{FF2B5EF4-FFF2-40B4-BE49-F238E27FC236}">
                <a16:creationId xmlns:a16="http://schemas.microsoft.com/office/drawing/2014/main" id="{099E50EE-BDB0-48BF-B407-AE6EF3777CC1}"/>
              </a:ext>
            </a:extLst>
          </p:cNvPr>
          <p:cNvGraphicFramePr>
            <a:graphicFrameLocks/>
          </p:cNvGraphicFramePr>
          <p:nvPr>
            <p:extLst>
              <p:ext uri="{D42A27DB-BD31-4B8C-83A1-F6EECF244321}">
                <p14:modId xmlns:p14="http://schemas.microsoft.com/office/powerpoint/2010/main" val="3867066961"/>
              </p:ext>
            </p:extLst>
          </p:nvPr>
        </p:nvGraphicFramePr>
        <p:xfrm>
          <a:off x="6464523" y="1166842"/>
          <a:ext cx="4809613" cy="41117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2565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9E5F2-D5F8-50AD-759C-1CA4D4CAF5B3}"/>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41825617-852E-6639-1204-314E0C3C95CF}"/>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a:t>
            </a:r>
            <a:r>
              <a:rPr lang="es-ES" sz="2800" err="1">
                <a:effectLst>
                  <a:outerShdw blurRad="38100" dist="38100" dir="2700000" algn="tl">
                    <a:srgbClr val="000000">
                      <a:alpha val="43137"/>
                    </a:srgbClr>
                  </a:outerShdw>
                </a:effectLst>
                <a:latin typeface="Arial Black" panose="020B0A04020102020204" pitchFamily="34" charset="0"/>
              </a:rPr>
              <a:t>Zofemat</a:t>
            </a:r>
            <a:endParaRPr lang="es-ES" sz="2800">
              <a:effectLst>
                <a:outerShdw blurRad="38100" dist="38100" dir="2700000" algn="tl">
                  <a:srgbClr val="000000">
                    <a:alpha val="43137"/>
                  </a:srgbClr>
                </a:outerShdw>
              </a:effectLst>
              <a:latin typeface="Arial Black" panose="020B0A04020102020204" pitchFamily="34" charset="0"/>
            </a:endParaRPr>
          </a:p>
        </p:txBody>
      </p:sp>
      <p:pic>
        <p:nvPicPr>
          <p:cNvPr id="4" name="Imagen 3">
            <a:extLst>
              <a:ext uri="{FF2B5EF4-FFF2-40B4-BE49-F238E27FC236}">
                <a16:creationId xmlns:a16="http://schemas.microsoft.com/office/drawing/2014/main" id="{7C659860-06B2-4F06-4AB0-BEDCD06F7DD4}"/>
              </a:ext>
            </a:extLst>
          </p:cNvPr>
          <p:cNvPicPr>
            <a:picLocks noChangeAspect="1"/>
          </p:cNvPicPr>
          <p:nvPr/>
        </p:nvPicPr>
        <p:blipFill>
          <a:blip r:embed="rId2"/>
          <a:stretch>
            <a:fillRect/>
          </a:stretch>
        </p:blipFill>
        <p:spPr>
          <a:xfrm>
            <a:off x="200538" y="1308818"/>
            <a:ext cx="11827265" cy="103641"/>
          </a:xfrm>
          <a:prstGeom prst="rect">
            <a:avLst/>
          </a:prstGeom>
        </p:spPr>
      </p:pic>
      <p:pic>
        <p:nvPicPr>
          <p:cNvPr id="5" name="Imagen 4">
            <a:extLst>
              <a:ext uri="{FF2B5EF4-FFF2-40B4-BE49-F238E27FC236}">
                <a16:creationId xmlns:a16="http://schemas.microsoft.com/office/drawing/2014/main" id="{EDF5E3F2-F985-0C7B-7EEE-5AAAD3801E8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flipH="1">
            <a:off x="857624" y="1821182"/>
            <a:ext cx="2982993" cy="1791479"/>
          </a:xfrm>
          <a:prstGeom prst="rect">
            <a:avLst/>
          </a:prstGeom>
          <a:effectLst>
            <a:glow rad="101600">
              <a:schemeClr val="accent3">
                <a:satMod val="175000"/>
                <a:alpha val="40000"/>
              </a:schemeClr>
            </a:glow>
          </a:effectLst>
        </p:spPr>
      </p:pic>
      <p:pic>
        <p:nvPicPr>
          <p:cNvPr id="7" name="Imagen 6">
            <a:extLst>
              <a:ext uri="{FF2B5EF4-FFF2-40B4-BE49-F238E27FC236}">
                <a16:creationId xmlns:a16="http://schemas.microsoft.com/office/drawing/2014/main" id="{4BB2B934-9F27-8DF7-1026-9736E657A3E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91719" y="1746213"/>
            <a:ext cx="3147416" cy="1964419"/>
          </a:xfrm>
          <a:prstGeom prst="rect">
            <a:avLst/>
          </a:prstGeom>
          <a:effectLst>
            <a:glow rad="101600">
              <a:schemeClr val="accent3">
                <a:satMod val="175000"/>
                <a:alpha val="40000"/>
              </a:schemeClr>
            </a:glow>
          </a:effectLst>
        </p:spPr>
      </p:pic>
      <p:pic>
        <p:nvPicPr>
          <p:cNvPr id="12" name="Imagen 11">
            <a:extLst>
              <a:ext uri="{FF2B5EF4-FFF2-40B4-BE49-F238E27FC236}">
                <a16:creationId xmlns:a16="http://schemas.microsoft.com/office/drawing/2014/main" id="{06501407-AD97-26FE-A89B-D04785E7181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86774" y="4262920"/>
            <a:ext cx="3147415" cy="1934510"/>
          </a:xfrm>
          <a:prstGeom prst="rect">
            <a:avLst/>
          </a:prstGeom>
          <a:effectLst>
            <a:glow rad="101600">
              <a:schemeClr val="accent3">
                <a:satMod val="175000"/>
                <a:alpha val="40000"/>
              </a:schemeClr>
            </a:glow>
          </a:effectLst>
        </p:spPr>
      </p:pic>
      <p:pic>
        <p:nvPicPr>
          <p:cNvPr id="14" name="Imagen 13">
            <a:extLst>
              <a:ext uri="{FF2B5EF4-FFF2-40B4-BE49-F238E27FC236}">
                <a16:creationId xmlns:a16="http://schemas.microsoft.com/office/drawing/2014/main" id="{A3B32D08-FEF8-1136-3AD7-29DE15DAEB8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620338" y="1723213"/>
            <a:ext cx="2714038" cy="1987419"/>
          </a:xfrm>
          <a:prstGeom prst="rect">
            <a:avLst/>
          </a:prstGeom>
          <a:effectLst>
            <a:glow rad="101600">
              <a:schemeClr val="accent3">
                <a:satMod val="175000"/>
                <a:alpha val="40000"/>
              </a:schemeClr>
            </a:glow>
          </a:effectLst>
        </p:spPr>
      </p:pic>
      <p:pic>
        <p:nvPicPr>
          <p:cNvPr id="17" name="Imagen 16">
            <a:extLst>
              <a:ext uri="{FF2B5EF4-FFF2-40B4-BE49-F238E27FC236}">
                <a16:creationId xmlns:a16="http://schemas.microsoft.com/office/drawing/2014/main" id="{803E4D96-4471-5095-C3C6-4FB10E81685A}"/>
              </a:ext>
            </a:extLst>
          </p:cNvPr>
          <p:cNvPicPr>
            <a:picLocks noChangeAspect="1"/>
          </p:cNvPicPr>
          <p:nvPr/>
        </p:nvPicPr>
        <p:blipFill>
          <a:blip r:embed="rId7"/>
          <a:stretch>
            <a:fillRect/>
          </a:stretch>
        </p:blipFill>
        <p:spPr>
          <a:xfrm>
            <a:off x="2468215" y="4262920"/>
            <a:ext cx="2982993" cy="1964419"/>
          </a:xfrm>
          <a:prstGeom prst="rect">
            <a:avLst/>
          </a:prstGeom>
          <a:effectLst>
            <a:glow rad="139700">
              <a:schemeClr val="accent3">
                <a:satMod val="175000"/>
                <a:alpha val="40000"/>
              </a:schemeClr>
            </a:glow>
            <a:softEdge rad="31750"/>
          </a:effectLst>
        </p:spPr>
      </p:pic>
      <p:sp>
        <p:nvSpPr>
          <p:cNvPr id="18" name="Elipse 17">
            <a:extLst>
              <a:ext uri="{FF2B5EF4-FFF2-40B4-BE49-F238E27FC236}">
                <a16:creationId xmlns:a16="http://schemas.microsoft.com/office/drawing/2014/main" id="{89B449CA-FAB6-B2AE-3F69-7AE2C07B54AB}"/>
              </a:ext>
            </a:extLst>
          </p:cNvPr>
          <p:cNvSpPr/>
          <p:nvPr/>
        </p:nvSpPr>
        <p:spPr>
          <a:xfrm>
            <a:off x="2867118" y="4876916"/>
            <a:ext cx="183995" cy="180278"/>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extLst>
      <p:ext uri="{BB962C8B-B14F-4D97-AF65-F5344CB8AC3E}">
        <p14:creationId xmlns:p14="http://schemas.microsoft.com/office/powerpoint/2010/main" val="238820022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907581" y="560658"/>
            <a:ext cx="4169993" cy="424732"/>
          </a:xfrm>
          <a:prstGeom prst="rect">
            <a:avLst/>
          </a:prstGeom>
          <a:noFill/>
        </p:spPr>
        <p:txBody>
          <a:bodyPr wrap="square">
            <a:spAutoFit/>
          </a:bodyPr>
          <a:lstStyle/>
          <a:p>
            <a:pPr lvl="0" algn="ctr">
              <a:lnSpc>
                <a:spcPct val="90000"/>
              </a:lnSpc>
              <a:spcAft>
                <a:spcPts val="600"/>
              </a:spcAft>
              <a:defRPr/>
            </a:pPr>
            <a:r>
              <a:rPr lang="es-MX" sz="2400" b="1" dirty="0"/>
              <a:t>DIRECCIÓN DE FISCALIZACIÓN</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19642" y="1120676"/>
            <a:ext cx="4457932" cy="4616648"/>
          </a:xfrm>
          <a:prstGeom prst="rect">
            <a:avLst/>
          </a:prstGeom>
          <a:noFill/>
        </p:spPr>
        <p:txBody>
          <a:bodyPr wrap="square">
            <a:spAutoFit/>
          </a:bodyPr>
          <a:lstStyle/>
          <a:p>
            <a:pPr algn="just"/>
            <a:r>
              <a:rPr lang="es-MX" sz="1400" b="0" i="0" u="none" strike="noStrike" dirty="0">
                <a:solidFill>
                  <a:srgbClr val="000000"/>
                </a:solidFill>
                <a:effectLst/>
              </a:rPr>
              <a:t>La Dirección de Fiscalización tiene como función principal </a:t>
            </a:r>
            <a:r>
              <a:rPr lang="es-MX" sz="1400" i="0" u="none" strike="noStrike" dirty="0">
                <a:solidFill>
                  <a:srgbClr val="000000"/>
                </a:solidFill>
                <a:effectLst/>
              </a:rPr>
              <a:t>inspeccionar, verificar comercios y establecimientos</a:t>
            </a:r>
            <a:r>
              <a:rPr lang="es-MX" sz="1400" b="0" i="0" u="none" strike="noStrike" dirty="0">
                <a:solidFill>
                  <a:srgbClr val="000000"/>
                </a:solidFill>
                <a:effectLst/>
              </a:rPr>
              <a:t>, con el propósito de identificar aquellos que se encuentran inscritos en el padrón municipal y promover el cumplimiento de la normativa vigente.</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El crecimiento continuo de nuestra ciudad exige la</a:t>
            </a:r>
            <a:r>
              <a:rPr lang="es-MX" sz="1400" b="1" i="0" u="none" strike="noStrike" dirty="0">
                <a:solidFill>
                  <a:srgbClr val="000000"/>
                </a:solidFill>
                <a:effectLst/>
              </a:rPr>
              <a:t> </a:t>
            </a:r>
            <a:r>
              <a:rPr lang="es-MX" sz="1400" i="0" u="none" strike="noStrike" dirty="0">
                <a:solidFill>
                  <a:srgbClr val="000000"/>
                </a:solidFill>
                <a:effectLst/>
              </a:rPr>
              <a:t>ampliación de los servicios de fiscalización</a:t>
            </a:r>
            <a:r>
              <a:rPr lang="es-MX" sz="1400" b="0" i="0" u="none" strike="noStrike" dirty="0">
                <a:solidFill>
                  <a:srgbClr val="000000"/>
                </a:solidFill>
                <a:effectLst/>
              </a:rPr>
              <a:t>, no solo para mantener el orden comercial, sino también para fomentar entre los ciudadanos la cultura del cumplimiento normativo y la responsabilidad en el pago de impuestos y derechos.</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Una de las actividades clave de esta Dirección es la</a:t>
            </a:r>
            <a:r>
              <a:rPr lang="es-MX" sz="1400" i="0" u="none" strike="noStrike" dirty="0">
                <a:solidFill>
                  <a:srgbClr val="000000"/>
                </a:solidFill>
                <a:effectLst/>
              </a:rPr>
              <a:t> atención de quejas ciudadanas</a:t>
            </a:r>
            <a:r>
              <a:rPr lang="es-MX" sz="1400" b="0" i="0" u="none" strike="noStrike" dirty="0">
                <a:solidFill>
                  <a:srgbClr val="000000"/>
                </a:solidFill>
                <a:effectLst/>
              </a:rPr>
              <a:t>, en la cual se logró un </a:t>
            </a:r>
            <a:r>
              <a:rPr lang="es-MX" sz="1400" i="0" u="none" strike="noStrike" dirty="0">
                <a:solidFill>
                  <a:srgbClr val="000000"/>
                </a:solidFill>
                <a:effectLst/>
              </a:rPr>
              <a:t>avance del </a:t>
            </a:r>
            <a:r>
              <a:rPr lang="es-MX" sz="1400" b="1" i="0" u="none" strike="noStrike" dirty="0">
                <a:solidFill>
                  <a:srgbClr val="000000"/>
                </a:solidFill>
                <a:effectLst/>
              </a:rPr>
              <a:t>104% </a:t>
            </a:r>
            <a:r>
              <a:rPr lang="es-MX" sz="1400" i="0" u="none" strike="noStrike" dirty="0">
                <a:solidFill>
                  <a:srgbClr val="000000"/>
                </a:solidFill>
                <a:effectLst/>
              </a:rPr>
              <a:t>durante el primer trimestre</a:t>
            </a:r>
            <a:r>
              <a:rPr lang="es-MX" sz="1400" b="0" i="0" u="none" strike="noStrike" dirty="0">
                <a:solidFill>
                  <a:srgbClr val="000000"/>
                </a:solidFill>
                <a:effectLst/>
              </a:rPr>
              <a:t>, al atender 26 quejas frente a las 25 programadas. Como resultado, las quejas fueron resueltas de forma oportuna y se logró </a:t>
            </a:r>
            <a:r>
              <a:rPr lang="es-MX" sz="1400" i="0" u="none" strike="noStrike" dirty="0">
                <a:solidFill>
                  <a:srgbClr val="000000"/>
                </a:solidFill>
                <a:effectLst/>
              </a:rPr>
              <a:t>concientizar a las y los contribuyentes sobre la importancia de regularizar sus establecimientos comerciales.</a:t>
            </a:r>
          </a:p>
        </p:txBody>
      </p:sp>
      <p:graphicFrame>
        <p:nvGraphicFramePr>
          <p:cNvPr id="6" name="Gráfico 5">
            <a:extLst>
              <a:ext uri="{FF2B5EF4-FFF2-40B4-BE49-F238E27FC236}">
                <a16:creationId xmlns:a16="http://schemas.microsoft.com/office/drawing/2014/main" id="{9620CA44-0A5A-4FFD-853D-37BE0A83B6D6}"/>
              </a:ext>
            </a:extLst>
          </p:cNvPr>
          <p:cNvGraphicFramePr>
            <a:graphicFrameLocks/>
          </p:cNvGraphicFramePr>
          <p:nvPr>
            <p:extLst>
              <p:ext uri="{D42A27DB-BD31-4B8C-83A1-F6EECF244321}">
                <p14:modId xmlns:p14="http://schemas.microsoft.com/office/powerpoint/2010/main" val="2334686943"/>
              </p:ext>
            </p:extLst>
          </p:nvPr>
        </p:nvGraphicFramePr>
        <p:xfrm>
          <a:off x="5783659" y="1120676"/>
          <a:ext cx="5788699" cy="37318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5755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33713" y="111587"/>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Fiscalización</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FDB7BC4E-8A33-47F4-AE5A-9CC938C0DBD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19654" y="1759309"/>
            <a:ext cx="1776774" cy="2739263"/>
          </a:xfrm>
          <a:prstGeom prst="rect">
            <a:avLst/>
          </a:prstGeom>
          <a:effectLst>
            <a:glow rad="101600">
              <a:schemeClr val="accent3">
                <a:satMod val="175000"/>
                <a:alpha val="40000"/>
              </a:schemeClr>
            </a:glow>
          </a:effectLst>
        </p:spPr>
      </p:pic>
      <p:pic>
        <p:nvPicPr>
          <p:cNvPr id="6" name="Imagen 5">
            <a:extLst>
              <a:ext uri="{FF2B5EF4-FFF2-40B4-BE49-F238E27FC236}">
                <a16:creationId xmlns:a16="http://schemas.microsoft.com/office/drawing/2014/main" id="{E2881F4A-92B4-8E3E-A890-5D93830547A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689868" y="1726821"/>
            <a:ext cx="3485602" cy="2771750"/>
          </a:xfrm>
          <a:prstGeom prst="rect">
            <a:avLst/>
          </a:prstGeom>
          <a:effectLst>
            <a:glow rad="101600">
              <a:schemeClr val="accent3">
                <a:satMod val="175000"/>
                <a:alpha val="40000"/>
              </a:schemeClr>
            </a:glow>
          </a:effectLst>
        </p:spPr>
      </p:pic>
      <p:pic>
        <p:nvPicPr>
          <p:cNvPr id="7" name="Imagen 6">
            <a:extLst>
              <a:ext uri="{FF2B5EF4-FFF2-40B4-BE49-F238E27FC236}">
                <a16:creationId xmlns:a16="http://schemas.microsoft.com/office/drawing/2014/main" id="{A46F0AD5-1920-ED64-BBCE-8E87E3E17BC3}"/>
              </a:ext>
            </a:extLst>
          </p:cNvPr>
          <p:cNvPicPr>
            <a:picLocks noChangeAspect="1"/>
          </p:cNvPicPr>
          <p:nvPr/>
        </p:nvPicPr>
        <p:blipFill>
          <a:blip r:embed="rId6"/>
          <a:srcRect l="11520"/>
          <a:stretch/>
        </p:blipFill>
        <p:spPr>
          <a:xfrm>
            <a:off x="7931927" y="1759309"/>
            <a:ext cx="3226328" cy="2739264"/>
          </a:xfrm>
          <a:prstGeom prst="rect">
            <a:avLst/>
          </a:prstGeom>
          <a:effectLst>
            <a:glow rad="101600">
              <a:schemeClr val="accent3">
                <a:satMod val="175000"/>
                <a:alpha val="40000"/>
              </a:schemeClr>
            </a:glow>
          </a:effectLst>
        </p:spPr>
      </p:pic>
      <p:pic>
        <p:nvPicPr>
          <p:cNvPr id="8" name="Imagen 7">
            <a:extLst>
              <a:ext uri="{FF2B5EF4-FFF2-40B4-BE49-F238E27FC236}">
                <a16:creationId xmlns:a16="http://schemas.microsoft.com/office/drawing/2014/main" id="{C145388B-9186-71D9-F9BA-7C16638E8A5E}"/>
              </a:ext>
            </a:extLst>
          </p:cNvPr>
          <p:cNvPicPr>
            <a:picLocks noChangeAspect="1"/>
          </p:cNvPicPr>
          <p:nvPr/>
        </p:nvPicPr>
        <p:blipFill>
          <a:blip r:embed="rId7" cstate="print">
            <a:extLst>
              <a:ext uri="{28A0092B-C50C-407E-A947-70E740481C1C}">
                <a14:useLocalDpi xmlns:a14="http://schemas.microsoft.com/office/drawing/2010/main"/>
              </a:ext>
            </a:extLst>
          </a:blip>
          <a:srcRect/>
          <a:stretch/>
        </p:blipFill>
        <p:spPr>
          <a:xfrm>
            <a:off x="3663126" y="4783780"/>
            <a:ext cx="3485602" cy="1530803"/>
          </a:xfrm>
          <a:prstGeom prst="rect">
            <a:avLst/>
          </a:prstGeom>
          <a:effectLst>
            <a:glow rad="101600">
              <a:schemeClr val="accent3">
                <a:satMod val="175000"/>
                <a:alpha val="40000"/>
              </a:schemeClr>
            </a:glow>
          </a:effectLst>
        </p:spPr>
      </p:pic>
      <p:sp>
        <p:nvSpPr>
          <p:cNvPr id="10" name="Elipse 9">
            <a:extLst>
              <a:ext uri="{FF2B5EF4-FFF2-40B4-BE49-F238E27FC236}">
                <a16:creationId xmlns:a16="http://schemas.microsoft.com/office/drawing/2014/main" id="{B4AD9044-B547-91FA-616F-AD8FCCC167CD}"/>
              </a:ext>
            </a:extLst>
          </p:cNvPr>
          <p:cNvSpPr/>
          <p:nvPr/>
        </p:nvSpPr>
        <p:spPr>
          <a:xfrm>
            <a:off x="1976110" y="2492548"/>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4261247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277873" y="446407"/>
            <a:ext cx="3984617" cy="646331"/>
          </a:xfrm>
          <a:prstGeom prst="rect">
            <a:avLst/>
          </a:prstGeom>
          <a:noFill/>
        </p:spPr>
        <p:txBody>
          <a:bodyPr wrap="square">
            <a:spAutoFit/>
          </a:bodyPr>
          <a:lstStyle/>
          <a:p>
            <a:pPr lvl="0" algn="ctr">
              <a:lnSpc>
                <a:spcPct val="90000"/>
              </a:lnSpc>
              <a:spcAft>
                <a:spcPts val="600"/>
              </a:spcAft>
              <a:defRPr/>
            </a:pPr>
            <a:r>
              <a:rPr lang="es-ES_tradnl" sz="2000" b="1" dirty="0"/>
              <a:t>DIRECCIÓN DE INGRESOS COORDINADOS Y COBRANZA</a:t>
            </a:r>
            <a:endParaRPr kumimoji="0" lang="es-ES_tradnl"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95376" y="1194525"/>
            <a:ext cx="5400624" cy="5047536"/>
          </a:xfrm>
          <a:prstGeom prst="rect">
            <a:avLst/>
          </a:prstGeom>
          <a:noFill/>
        </p:spPr>
        <p:txBody>
          <a:bodyPr wrap="square" lIns="91440" tIns="45720" rIns="91440" bIns="45720" anchor="t">
            <a:spAutoFit/>
          </a:bodyPr>
          <a:lstStyle/>
          <a:p>
            <a:pPr algn="just"/>
            <a:r>
              <a:rPr lang="es-MX" sz="1400" b="0" i="0" u="none" strike="noStrike" dirty="0">
                <a:solidFill>
                  <a:srgbClr val="000000"/>
                </a:solidFill>
                <a:effectLst/>
              </a:rPr>
              <a:t>La Dirección de Ingresos Coordinados y Cobranza tiene como objetivo general </a:t>
            </a:r>
            <a:r>
              <a:rPr lang="es-MX" sz="1400" i="0" u="none" strike="noStrike" dirty="0">
                <a:solidFill>
                  <a:srgbClr val="000000"/>
                </a:solidFill>
                <a:effectLst/>
              </a:rPr>
              <a:t>aplicar la legislación fiscal y administrativa en los ámbitos municipal, estatal y federal</a:t>
            </a:r>
            <a:r>
              <a:rPr lang="es-MX" sz="1400" b="0" i="0" u="none" strike="noStrike" dirty="0">
                <a:solidFill>
                  <a:srgbClr val="000000"/>
                </a:solidFill>
                <a:effectLst/>
              </a:rPr>
              <a:t>, con el fin de que las y los contribuyentes cumplan con el pago de sus créditos fiscales. Estos créditos derivan, principalmente, del </a:t>
            </a:r>
            <a:r>
              <a:rPr lang="es-MX" sz="1400" i="0" u="none" strike="noStrike" dirty="0">
                <a:solidFill>
                  <a:srgbClr val="000000"/>
                </a:solidFill>
                <a:effectLst/>
              </a:rPr>
              <a:t>Impuesto Predial y de multas municipales y/o federales no fiscales</a:t>
            </a:r>
            <a:r>
              <a:rPr lang="es-MX" sz="1400" b="0" i="0" u="none" strike="noStrike" dirty="0">
                <a:solidFill>
                  <a:srgbClr val="000000"/>
                </a:solidFill>
                <a:effectLst/>
              </a:rPr>
              <a:t>, en el marco del convenio de colaboración en materia fiscal.</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Durante el primer trimestre, se llevaron a cabo acciones clave para avanzar en los objetivos del área:</a:t>
            </a:r>
          </a:p>
          <a:p>
            <a:pPr algn="just"/>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la </a:t>
            </a:r>
            <a:r>
              <a:rPr lang="es-MX" sz="1400" i="0" u="none" strike="noStrike" dirty="0">
                <a:solidFill>
                  <a:srgbClr val="000000"/>
                </a:solidFill>
                <a:effectLst/>
              </a:rPr>
              <a:t>actividad</a:t>
            </a:r>
            <a:r>
              <a:rPr lang="es-MX" sz="1400" b="1" i="0" u="none" strike="noStrike" dirty="0">
                <a:solidFill>
                  <a:srgbClr val="000000"/>
                </a:solidFill>
                <a:effectLst/>
              </a:rPr>
              <a:t> </a:t>
            </a:r>
            <a:r>
              <a:rPr lang="es-MX" sz="1400" i="0" u="none" strike="noStrike" dirty="0">
                <a:solidFill>
                  <a:srgbClr val="000000"/>
                </a:solidFill>
                <a:effectLst/>
              </a:rPr>
              <a:t>de visitas a contribuyentes con adeudos pendientes</a:t>
            </a:r>
            <a:r>
              <a:rPr lang="es-MX" sz="1400" b="0" i="0" u="none" strike="noStrike" dirty="0">
                <a:solidFill>
                  <a:srgbClr val="000000"/>
                </a:solidFill>
                <a:effectLst/>
              </a:rPr>
              <a:t>, se logró un avance del </a:t>
            </a:r>
            <a:r>
              <a:rPr lang="es-MX" sz="1400" b="1" i="0" u="none" strike="noStrike" dirty="0">
                <a:solidFill>
                  <a:srgbClr val="000000"/>
                </a:solidFill>
                <a:effectLst/>
              </a:rPr>
              <a:t>62.48% </a:t>
            </a:r>
            <a:r>
              <a:rPr lang="es-MX" sz="1400" i="0" u="none" strike="noStrike" dirty="0">
                <a:solidFill>
                  <a:srgbClr val="000000"/>
                </a:solidFill>
                <a:effectLst/>
              </a:rPr>
              <a:t>con 14,281 </a:t>
            </a:r>
            <a:r>
              <a:rPr lang="es-MX" sz="1400" b="0" i="0" u="none" strike="noStrike" dirty="0">
                <a:solidFill>
                  <a:srgbClr val="000000"/>
                </a:solidFill>
                <a:effectLst/>
              </a:rPr>
              <a:t>visitas realizadas de 22,855 respecto a la meta programada, </a:t>
            </a:r>
            <a:r>
              <a:rPr lang="es-MX" sz="1400" dirty="0">
                <a:solidFill>
                  <a:srgbClr val="000000"/>
                </a:solidFill>
              </a:rPr>
              <a:t>toda vez que, a partir del primer trimestre se trabajó con más entregas de requerimientos, lo que conllevó mayor tiempo y esfuerzo para su correcta notificación.</a:t>
            </a:r>
            <a:endParaRPr lang="es-MX" sz="1400" b="0" i="0" u="none" strike="noStrike" dirty="0">
              <a:solidFill>
                <a:srgbClr val="000000"/>
              </a:solidFill>
              <a:effectLst/>
            </a:endParaRPr>
          </a:p>
          <a:p>
            <a:pPr algn="just">
              <a:buFont typeface="Arial" panose="020B0604020202020204" pitchFamily="34" charset="0"/>
              <a:buChar char="•"/>
            </a:pPr>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cuanto a la </a:t>
            </a:r>
            <a:r>
              <a:rPr lang="es-MX" sz="1400" i="0" u="none" strike="noStrike" dirty="0">
                <a:solidFill>
                  <a:srgbClr val="000000"/>
                </a:solidFill>
                <a:effectLst/>
              </a:rPr>
              <a:t>diligenciación de multas municipales y federales</a:t>
            </a:r>
            <a:r>
              <a:rPr lang="es-MX" sz="1400" b="0" i="0" u="none" strike="noStrike" dirty="0">
                <a:solidFill>
                  <a:srgbClr val="000000"/>
                </a:solidFill>
                <a:effectLst/>
              </a:rPr>
              <a:t>, se superó la meta con un </a:t>
            </a:r>
            <a:r>
              <a:rPr lang="es-MX" sz="1400" b="1" i="0" u="none" strike="noStrike" dirty="0">
                <a:solidFill>
                  <a:srgbClr val="000000"/>
                </a:solidFill>
                <a:effectLst/>
              </a:rPr>
              <a:t>103% </a:t>
            </a:r>
            <a:r>
              <a:rPr lang="es-MX" sz="1400" i="0" u="none" strike="noStrike" dirty="0">
                <a:solidFill>
                  <a:srgbClr val="000000"/>
                </a:solidFill>
                <a:effectLst/>
              </a:rPr>
              <a:t>de cumplimiento</a:t>
            </a:r>
            <a:r>
              <a:rPr lang="es-MX" sz="1400" b="0" i="0" u="none" strike="noStrike" dirty="0">
                <a:solidFill>
                  <a:srgbClr val="000000"/>
                </a:solidFill>
                <a:effectLst/>
              </a:rPr>
              <a:t>, al emitir </a:t>
            </a:r>
            <a:r>
              <a:rPr lang="es-MX" sz="1400" i="0" u="none" strike="noStrike" dirty="0">
                <a:solidFill>
                  <a:srgbClr val="000000"/>
                </a:solidFill>
                <a:effectLst/>
              </a:rPr>
              <a:t>103 mandamientos de ejecución</a:t>
            </a:r>
            <a:r>
              <a:rPr lang="es-MX" sz="1400" b="0" i="0" u="none" strike="noStrike" dirty="0">
                <a:solidFill>
                  <a:srgbClr val="000000"/>
                </a:solidFill>
                <a:effectLst/>
              </a:rPr>
              <a:t>, frente a los 100 programados. Este resultado fue posible gracias al incremento en el número de multas remitidas por distintas autoridades, lo cual permitió avanzar en el proceso de cobro.</a:t>
            </a:r>
          </a:p>
        </p:txBody>
      </p:sp>
      <p:graphicFrame>
        <p:nvGraphicFramePr>
          <p:cNvPr id="6" name="Gráfico 5">
            <a:extLst>
              <a:ext uri="{FF2B5EF4-FFF2-40B4-BE49-F238E27FC236}">
                <a16:creationId xmlns:a16="http://schemas.microsoft.com/office/drawing/2014/main" id="{AC3CC224-2C48-475B-942B-C399D7F62F04}"/>
              </a:ext>
            </a:extLst>
          </p:cNvPr>
          <p:cNvGraphicFramePr>
            <a:graphicFrameLocks/>
          </p:cNvGraphicFramePr>
          <p:nvPr>
            <p:extLst>
              <p:ext uri="{D42A27DB-BD31-4B8C-83A1-F6EECF244321}">
                <p14:modId xmlns:p14="http://schemas.microsoft.com/office/powerpoint/2010/main" val="827612383"/>
              </p:ext>
            </p:extLst>
          </p:nvPr>
        </p:nvGraphicFramePr>
        <p:xfrm>
          <a:off x="7057297" y="195644"/>
          <a:ext cx="4439327" cy="32333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a:extLst>
              <a:ext uri="{FF2B5EF4-FFF2-40B4-BE49-F238E27FC236}">
                <a16:creationId xmlns:a16="http://schemas.microsoft.com/office/drawing/2014/main" id="{7E4325CA-DAC8-4A68-831A-ECC96402347D}"/>
              </a:ext>
            </a:extLst>
          </p:cNvPr>
          <p:cNvGraphicFramePr>
            <a:graphicFrameLocks/>
          </p:cNvGraphicFramePr>
          <p:nvPr>
            <p:extLst>
              <p:ext uri="{D42A27DB-BD31-4B8C-83A1-F6EECF244321}">
                <p14:modId xmlns:p14="http://schemas.microsoft.com/office/powerpoint/2010/main" val="2633934559"/>
              </p:ext>
            </p:extLst>
          </p:nvPr>
        </p:nvGraphicFramePr>
        <p:xfrm>
          <a:off x="7207120" y="3570674"/>
          <a:ext cx="4698741" cy="281146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084065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3080" y="105788"/>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Ingresos Coordinados y Cobranza</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3" name="Imagen 2">
            <a:extLst>
              <a:ext uri="{FF2B5EF4-FFF2-40B4-BE49-F238E27FC236}">
                <a16:creationId xmlns:a16="http://schemas.microsoft.com/office/drawing/2014/main" id="{841575C9-47BF-8173-3DCB-ECBD292C3A8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80712" y="1982907"/>
            <a:ext cx="1896447" cy="2528596"/>
          </a:xfrm>
          <a:prstGeom prst="rect">
            <a:avLst/>
          </a:prstGeom>
          <a:effectLst>
            <a:glow rad="101600">
              <a:schemeClr val="accent3">
                <a:satMod val="175000"/>
                <a:alpha val="40000"/>
              </a:schemeClr>
            </a:glow>
          </a:effectLst>
        </p:spPr>
      </p:pic>
      <p:pic>
        <p:nvPicPr>
          <p:cNvPr id="8" name="Imagen 7">
            <a:extLst>
              <a:ext uri="{FF2B5EF4-FFF2-40B4-BE49-F238E27FC236}">
                <a16:creationId xmlns:a16="http://schemas.microsoft.com/office/drawing/2014/main" id="{AD22CFED-9469-2EC8-78D0-9101996F1736}"/>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95672" y="1982907"/>
            <a:ext cx="1819469" cy="2528596"/>
          </a:xfrm>
          <a:prstGeom prst="rect">
            <a:avLst/>
          </a:prstGeom>
          <a:effectLst>
            <a:glow rad="101600">
              <a:schemeClr val="accent3">
                <a:satMod val="175000"/>
                <a:alpha val="40000"/>
              </a:schemeClr>
            </a:glow>
          </a:effectLst>
        </p:spPr>
      </p:pic>
      <p:pic>
        <p:nvPicPr>
          <p:cNvPr id="12" name="Imagen 11">
            <a:extLst>
              <a:ext uri="{FF2B5EF4-FFF2-40B4-BE49-F238E27FC236}">
                <a16:creationId xmlns:a16="http://schemas.microsoft.com/office/drawing/2014/main" id="{B36D30E4-B713-4C42-8F53-33C8ABB88AC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965752" y="1982907"/>
            <a:ext cx="1896447" cy="2528596"/>
          </a:xfrm>
          <a:prstGeom prst="rect">
            <a:avLst/>
          </a:prstGeom>
          <a:effectLst>
            <a:glow rad="101600">
              <a:schemeClr val="accent3">
                <a:satMod val="175000"/>
                <a:alpha val="40000"/>
              </a:schemeClr>
            </a:glow>
          </a:effectLst>
        </p:spPr>
      </p:pic>
      <p:sp>
        <p:nvSpPr>
          <p:cNvPr id="19" name="Elipse 18">
            <a:extLst>
              <a:ext uri="{FF2B5EF4-FFF2-40B4-BE49-F238E27FC236}">
                <a16:creationId xmlns:a16="http://schemas.microsoft.com/office/drawing/2014/main" id="{ACC3A403-49E6-980D-65AC-15EB32D0136B}"/>
              </a:ext>
            </a:extLst>
          </p:cNvPr>
          <p:cNvSpPr/>
          <p:nvPr/>
        </p:nvSpPr>
        <p:spPr>
          <a:xfrm>
            <a:off x="2518185" y="2563820"/>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Elipse 20">
            <a:extLst>
              <a:ext uri="{FF2B5EF4-FFF2-40B4-BE49-F238E27FC236}">
                <a16:creationId xmlns:a16="http://schemas.microsoft.com/office/drawing/2014/main" id="{3A9CBA40-4B95-5328-B277-741385D9E7C3}"/>
              </a:ext>
            </a:extLst>
          </p:cNvPr>
          <p:cNvSpPr/>
          <p:nvPr/>
        </p:nvSpPr>
        <p:spPr>
          <a:xfrm>
            <a:off x="6387512" y="2563820"/>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Elipse 16">
            <a:extLst>
              <a:ext uri="{FF2B5EF4-FFF2-40B4-BE49-F238E27FC236}">
                <a16:creationId xmlns:a16="http://schemas.microsoft.com/office/drawing/2014/main" id="{F6BAE4E8-B3E0-15C6-D018-F081CFB8AB00}"/>
              </a:ext>
            </a:extLst>
          </p:cNvPr>
          <p:cNvSpPr/>
          <p:nvPr/>
        </p:nvSpPr>
        <p:spPr>
          <a:xfrm>
            <a:off x="9188050" y="2456671"/>
            <a:ext cx="338505" cy="427511"/>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263521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491004" y="227979"/>
            <a:ext cx="3291219" cy="424732"/>
          </a:xfrm>
          <a:prstGeom prst="rect">
            <a:avLst/>
          </a:prstGeom>
          <a:noFill/>
        </p:spPr>
        <p:txBody>
          <a:bodyPr wrap="square">
            <a:spAutoFit/>
          </a:bodyPr>
          <a:lstStyle/>
          <a:p>
            <a:pPr lvl="0" algn="ctr">
              <a:lnSpc>
                <a:spcPct val="90000"/>
              </a:lnSpc>
              <a:spcAft>
                <a:spcPts val="600"/>
              </a:spcAft>
              <a:defRPr/>
            </a:pPr>
            <a:r>
              <a:rPr lang="es-ES_tradnl" sz="2400" b="1" dirty="0"/>
              <a:t>DIRECCIÓN DE EGRESOS</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94854" y="813044"/>
            <a:ext cx="5836227" cy="5632311"/>
          </a:xfrm>
          <a:prstGeom prst="rect">
            <a:avLst/>
          </a:prstGeom>
          <a:noFill/>
        </p:spPr>
        <p:txBody>
          <a:bodyPr wrap="square">
            <a:spAutoFit/>
          </a:bodyPr>
          <a:lstStyle/>
          <a:p>
            <a:pPr algn="just"/>
            <a:r>
              <a:rPr lang="es-MX" sz="1500" b="0" i="0" u="none" strike="noStrike" dirty="0">
                <a:solidFill>
                  <a:srgbClr val="000000"/>
                </a:solidFill>
                <a:effectLst/>
              </a:rPr>
              <a:t>La Dirección de Egresos es responsable de la</a:t>
            </a:r>
            <a:r>
              <a:rPr lang="es-MX" sz="1500" i="0" u="none" strike="noStrike" dirty="0">
                <a:solidFill>
                  <a:srgbClr val="000000"/>
                </a:solidFill>
                <a:effectLst/>
              </a:rPr>
              <a:t> correcta ejecución de los pagos derivados del gasto público,</a:t>
            </a:r>
            <a:r>
              <a:rPr lang="es-MX" sz="1500" b="0" i="0" u="none" strike="noStrike" dirty="0">
                <a:solidFill>
                  <a:srgbClr val="000000"/>
                </a:solidFill>
                <a:effectLst/>
              </a:rPr>
              <a:t> conforme al presupuesto autorizado para cada </a:t>
            </a:r>
            <a:r>
              <a:rPr lang="es-MX" sz="1500" dirty="0">
                <a:solidFill>
                  <a:srgbClr val="000000"/>
                </a:solidFill>
              </a:rPr>
              <a:t>Dependencia </a:t>
            </a:r>
            <a:r>
              <a:rPr lang="es-MX" sz="1500" b="0" i="0" u="none" strike="noStrike" dirty="0">
                <a:solidFill>
                  <a:srgbClr val="000000"/>
                </a:solidFill>
                <a:effectLst/>
              </a:rPr>
              <a:t>Municipal. Entre sus funciones prioritarias se encuentran la </a:t>
            </a:r>
            <a:r>
              <a:rPr lang="es-MX" sz="1500" i="0" u="none" strike="noStrike" dirty="0">
                <a:solidFill>
                  <a:srgbClr val="000000"/>
                </a:solidFill>
                <a:effectLst/>
              </a:rPr>
              <a:t>emisión de pagos a proveedores y la gestión de nómina</a:t>
            </a:r>
            <a:r>
              <a:rPr lang="es-MX" sz="1500" b="0" i="0" u="none" strike="noStrike" dirty="0">
                <a:solidFill>
                  <a:srgbClr val="000000"/>
                </a:solidFill>
                <a:effectLst/>
              </a:rPr>
              <a:t>, asegurando siempre el debido soporte documental.</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Durante el primer trimestre del año, se obtuvieron los siguientes resultados:</a:t>
            </a:r>
          </a:p>
          <a:p>
            <a:pPr algn="just"/>
            <a:endParaRPr lang="es-MX" sz="1500" b="0" i="0" u="none" strike="noStrike" dirty="0">
              <a:solidFill>
                <a:srgbClr val="000000"/>
              </a:solidFill>
              <a:effectLst/>
            </a:endParaRPr>
          </a:p>
          <a:p>
            <a:pPr algn="just">
              <a:buFont typeface="Arial" panose="020B0604020202020204" pitchFamily="34" charset="0"/>
              <a:buChar char="•"/>
            </a:pPr>
            <a:r>
              <a:rPr lang="es-MX" sz="1500" b="0" i="0" u="none" strike="noStrike" dirty="0">
                <a:solidFill>
                  <a:srgbClr val="000000"/>
                </a:solidFill>
                <a:effectLst/>
              </a:rPr>
              <a:t>En la actividad de </a:t>
            </a:r>
            <a:r>
              <a:rPr lang="es-MX" sz="1500" i="0" u="none" strike="noStrike" dirty="0">
                <a:solidFill>
                  <a:srgbClr val="000000"/>
                </a:solidFill>
                <a:effectLst/>
              </a:rPr>
              <a:t>Pagos a Proveedores Emitidos</a:t>
            </a:r>
            <a:r>
              <a:rPr lang="es-MX" sz="1500" b="0" i="0" u="none" strike="noStrike" dirty="0">
                <a:solidFill>
                  <a:srgbClr val="000000"/>
                </a:solidFill>
                <a:effectLst/>
              </a:rPr>
              <a:t>, se alcanzó un </a:t>
            </a:r>
            <a:r>
              <a:rPr lang="es-MX" sz="1500" b="1" i="0" u="none" strike="noStrike" dirty="0">
                <a:solidFill>
                  <a:srgbClr val="000000"/>
                </a:solidFill>
                <a:effectLst/>
              </a:rPr>
              <a:t>83.30% </a:t>
            </a:r>
            <a:r>
              <a:rPr lang="es-MX" sz="1500" i="0" u="none" strike="noStrike" dirty="0">
                <a:solidFill>
                  <a:srgbClr val="000000"/>
                </a:solidFill>
                <a:effectLst/>
              </a:rPr>
              <a:t>de cumplimiento, </a:t>
            </a:r>
            <a:r>
              <a:rPr lang="es-MX" sz="1500" b="0" i="0" u="none" strike="noStrike" dirty="0">
                <a:solidFill>
                  <a:srgbClr val="000000"/>
                </a:solidFill>
                <a:effectLst/>
              </a:rPr>
              <a:t>con 833 pagos realizados a proveedores, de los 1,000 contemplados. </a:t>
            </a:r>
            <a:r>
              <a:rPr lang="es-MX" sz="1500" dirty="0">
                <a:effectLst/>
                <a:latin typeface="Calibri" panose="020F0502020204030204" pitchFamily="34" charset="0"/>
                <a:ea typeface="Calibri" panose="020F0502020204030204" pitchFamily="34" charset="0"/>
                <a:cs typeface="Times New Roman" panose="02020603050405020304" pitchFamily="18" charset="0"/>
              </a:rPr>
              <a:t>Esto se debió a que no se contó con la entrega física de la documentación soporte de los pagos estimados, aunque el devengo fue realizado por el área ejecutora dentro de las fechas correspondientes al trimestre.</a:t>
            </a:r>
            <a:endParaRPr lang="es-MX" sz="1500" b="0" i="0" u="none" strike="noStrike" dirty="0">
              <a:solidFill>
                <a:srgbClr val="000000"/>
              </a:solidFill>
              <a:effectLst/>
            </a:endParaRPr>
          </a:p>
          <a:p>
            <a:pPr algn="just">
              <a:buFont typeface="Arial" panose="020B0604020202020204" pitchFamily="34" charset="0"/>
              <a:buChar char="•"/>
            </a:pPr>
            <a:endParaRPr lang="es-MX" sz="1500" b="0" i="0" u="none" strike="noStrike" dirty="0">
              <a:solidFill>
                <a:srgbClr val="000000"/>
              </a:solidFill>
              <a:effectLst/>
            </a:endParaRPr>
          </a:p>
          <a:p>
            <a:pPr algn="just">
              <a:buFont typeface="Arial" panose="020B0604020202020204" pitchFamily="34" charset="0"/>
              <a:buChar char="•"/>
            </a:pPr>
            <a:r>
              <a:rPr lang="es-MX" sz="1500" b="0" i="0" u="none" strike="noStrike" dirty="0">
                <a:solidFill>
                  <a:srgbClr val="000000"/>
                </a:solidFill>
                <a:effectLst/>
              </a:rPr>
              <a:t>En la actividad de </a:t>
            </a:r>
            <a:r>
              <a:rPr lang="es-MX" sz="1500" i="0" u="none" strike="noStrike" dirty="0">
                <a:solidFill>
                  <a:srgbClr val="000000"/>
                </a:solidFill>
                <a:effectLst/>
              </a:rPr>
              <a:t>Pagos de Nómina</a:t>
            </a:r>
            <a:r>
              <a:rPr lang="es-MX" sz="1500" b="0" i="0" u="none" strike="noStrike" dirty="0">
                <a:solidFill>
                  <a:srgbClr val="000000"/>
                </a:solidFill>
                <a:effectLst/>
              </a:rPr>
              <a:t>, se logró un </a:t>
            </a:r>
            <a:r>
              <a:rPr lang="es-MX" sz="1500" i="0" u="none" strike="noStrike" dirty="0">
                <a:solidFill>
                  <a:srgbClr val="000000"/>
                </a:solidFill>
                <a:effectLst/>
              </a:rPr>
              <a:t>cumplimiento del </a:t>
            </a:r>
            <a:r>
              <a:rPr lang="es-MX" sz="1500" b="1" i="0" u="none" strike="noStrike" dirty="0">
                <a:solidFill>
                  <a:srgbClr val="000000"/>
                </a:solidFill>
                <a:effectLst/>
              </a:rPr>
              <a:t>100%</a:t>
            </a:r>
            <a:r>
              <a:rPr lang="es-MX" sz="1500" b="0" i="0" u="none" strike="noStrike" dirty="0">
                <a:solidFill>
                  <a:srgbClr val="000000"/>
                </a:solidFill>
                <a:effectLst/>
              </a:rPr>
              <a:t>, garantizando que los pagos al personal se realizaran en tiempo y forma.</a:t>
            </a:r>
          </a:p>
          <a:p>
            <a:pPr algn="just">
              <a:buFont typeface="Arial" panose="020B0604020202020204" pitchFamily="34" charset="0"/>
              <a:buChar char="•"/>
            </a:pPr>
            <a:endParaRPr lang="es-MX" sz="1500" b="0" i="0" u="none" strike="noStrike" dirty="0">
              <a:solidFill>
                <a:srgbClr val="000000"/>
              </a:solidFill>
              <a:effectLst/>
            </a:endParaRPr>
          </a:p>
          <a:p>
            <a:pPr algn="just">
              <a:buFont typeface="Arial" panose="020B0604020202020204" pitchFamily="34" charset="0"/>
              <a:buChar char="•"/>
            </a:pPr>
            <a:r>
              <a:rPr lang="es-MX" sz="1500" b="0" i="0" u="none" strike="noStrike" dirty="0">
                <a:solidFill>
                  <a:srgbClr val="000000"/>
                </a:solidFill>
                <a:effectLst/>
              </a:rPr>
              <a:t>En la actividad de </a:t>
            </a:r>
            <a:r>
              <a:rPr lang="es-MX" sz="1500" i="0" u="none" strike="noStrike" dirty="0">
                <a:solidFill>
                  <a:srgbClr val="000000"/>
                </a:solidFill>
                <a:effectLst/>
              </a:rPr>
              <a:t>Reducción de días de pago a proveedores</a:t>
            </a:r>
            <a:r>
              <a:rPr lang="es-MX" sz="1500" b="0" i="0" u="none" strike="noStrike" dirty="0">
                <a:solidFill>
                  <a:srgbClr val="000000"/>
                </a:solidFill>
                <a:effectLst/>
              </a:rPr>
              <a:t>, se superó la meta al realizar los pagos en un plazo menor al estipulado, de 120 días a 19 días, lo cual </a:t>
            </a:r>
            <a:r>
              <a:rPr lang="es-MX" sz="1500" i="0" u="none" strike="noStrike" dirty="0">
                <a:solidFill>
                  <a:srgbClr val="000000"/>
                </a:solidFill>
                <a:effectLst/>
              </a:rPr>
              <a:t>refleja un buen manejo y eficiencia en la gestión de pasivos.</a:t>
            </a:r>
          </a:p>
        </p:txBody>
      </p:sp>
      <p:graphicFrame>
        <p:nvGraphicFramePr>
          <p:cNvPr id="3" name="Gráfico 2">
            <a:extLst>
              <a:ext uri="{FF2B5EF4-FFF2-40B4-BE49-F238E27FC236}">
                <a16:creationId xmlns:a16="http://schemas.microsoft.com/office/drawing/2014/main" id="{D80AFCB9-124C-4EC8-B859-4A5ABD184634}"/>
              </a:ext>
            </a:extLst>
          </p:cNvPr>
          <p:cNvGraphicFramePr>
            <a:graphicFrameLocks/>
          </p:cNvGraphicFramePr>
          <p:nvPr>
            <p:extLst>
              <p:ext uri="{D42A27DB-BD31-4B8C-83A1-F6EECF244321}">
                <p14:modId xmlns:p14="http://schemas.microsoft.com/office/powerpoint/2010/main" val="2834890446"/>
              </p:ext>
            </p:extLst>
          </p:nvPr>
        </p:nvGraphicFramePr>
        <p:xfrm>
          <a:off x="6334166" y="1234644"/>
          <a:ext cx="5014209" cy="38776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7971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779318" y="1834258"/>
            <a:ext cx="5050780" cy="4247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400" b="1" i="0" u="none" strike="noStrike" kern="1200" cap="none" spc="0" normalizeH="0" baseline="0" noProof="0">
                <a:ln>
                  <a:noFill/>
                </a:ln>
                <a:solidFill>
                  <a:prstClr val="black"/>
                </a:solidFill>
                <a:effectLst/>
                <a:uLnTx/>
                <a:uFillTx/>
                <a:latin typeface="Calibri" panose="020F0502020204030204"/>
                <a:ea typeface="+mn-ea"/>
                <a:cs typeface="+mn-cs"/>
              </a:rPr>
              <a:t>OBJETIVO GENERAL DEL PROGRAMA</a:t>
            </a:r>
            <a:endParaRPr kumimoji="0" lang="es-ES" sz="2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CE5B76DA-97E2-86A8-0EC1-6997E22A0DCC}"/>
              </a:ext>
            </a:extLst>
          </p:cNvPr>
          <p:cNvSpPr txBox="1"/>
          <p:nvPr/>
        </p:nvSpPr>
        <p:spPr>
          <a:xfrm>
            <a:off x="871255" y="2458328"/>
            <a:ext cx="10330145" cy="2280624"/>
          </a:xfrm>
          <a:prstGeom prst="rect">
            <a:avLst/>
          </a:prstGeom>
          <a:noFill/>
        </p:spPr>
        <p:txBody>
          <a:bodyPr wrap="square" lIns="91440" tIns="45720" rIns="91440" bIns="45720" anchor="t">
            <a:spAutoFit/>
          </a:bodyPr>
          <a:lstStyle/>
          <a:p>
            <a:pPr algn="just"/>
            <a:r>
              <a:rPr lang="es-MX" b="0" i="0" u="none" strike="noStrike">
                <a:solidFill>
                  <a:srgbClr val="000000"/>
                </a:solidFill>
                <a:effectLst/>
              </a:rPr>
              <a:t>EL OBJETIVO DE LA TESORERÍA MUNICIPAL DE BENITO JUÁREZ, QUINTANA ROO, ES FORTALECER Y MEJORAR DE FORMA CONTINUA LA HACIENDA PÚBLICA MUNICIPAL. LA TESORERÍA TIENE A SU CARGO LA CONDUCCIÓN DE UNA ADMINISTRACIÓN FINANCIERA EFICAZ Y EFICIENTE, CUMPLIENDO CON LOS PROCESOS NORMATIVOS ESTABLECIDOS Y ORIENTÁNDOSE AL LOGRO DE LAS METAS INSTITUCIONALES.</a:t>
            </a:r>
          </a:p>
          <a:p>
            <a:pPr algn="just"/>
            <a:endParaRPr lang="es-MX" b="0" i="0" u="none" strike="noStrike">
              <a:solidFill>
                <a:srgbClr val="000000"/>
              </a:solidFill>
              <a:effectLst/>
            </a:endParaRPr>
          </a:p>
          <a:p>
            <a:pPr algn="just"/>
            <a:r>
              <a:rPr lang="es-MX" b="0" i="0" u="none" strike="noStrike">
                <a:solidFill>
                  <a:srgbClr val="000000"/>
                </a:solidFill>
                <a:effectLst/>
              </a:rPr>
              <a:t>PARA EVALUAR EL CUMPLIMIENTO DE ESTE OBJETIVO, SE UTILIZARÁ COMO INDICADOR LA </a:t>
            </a:r>
            <a:r>
              <a:rPr lang="es-MX" b="1" i="0" u="none" strike="noStrike">
                <a:solidFill>
                  <a:srgbClr val="000000"/>
                </a:solidFill>
                <a:effectLst/>
              </a:rPr>
              <a:t>TASA DE VARIACIÓN DEL FORTALECIMIENTO DE LOS INGRESOS</a:t>
            </a:r>
            <a:r>
              <a:rPr lang="es-MX" b="0" i="0" u="none" strike="noStrike">
                <a:solidFill>
                  <a:srgbClr val="000000"/>
                </a:solidFill>
                <a:effectLst/>
              </a:rPr>
              <a:t>, LA CUAL SE MEDIRÁ DE FORMA ANUAL.</a:t>
            </a:r>
          </a:p>
          <a:p>
            <a:pPr algn="just">
              <a:lnSpc>
                <a:spcPct val="90000"/>
              </a:lnSpc>
              <a:spcAft>
                <a:spcPts val="600"/>
              </a:spcAft>
              <a:defRPr/>
            </a:pPr>
            <a:endParaRPr lang="es-MX" sz="1600" dirty="0"/>
          </a:p>
        </p:txBody>
      </p:sp>
      <p:pic>
        <p:nvPicPr>
          <p:cNvPr id="7" name="Imagen 6">
            <a:extLst>
              <a:ext uri="{FF2B5EF4-FFF2-40B4-BE49-F238E27FC236}">
                <a16:creationId xmlns:a16="http://schemas.microsoft.com/office/drawing/2014/main" id="{F6C91CE7-29DE-1CFB-DB92-A0A9E62D98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338" t="38369" r="25232" b="31118"/>
          <a:stretch/>
        </p:blipFill>
        <p:spPr bwMode="auto">
          <a:xfrm>
            <a:off x="7196316" y="872868"/>
            <a:ext cx="2714625" cy="961390"/>
          </a:xfrm>
          <a:prstGeom prst="rect">
            <a:avLst/>
          </a:prstGeom>
          <a:ln>
            <a:noFill/>
          </a:ln>
          <a:extLst>
            <a:ext uri="{53640926-AAD7-44D8-BBD7-CCE9431645EC}">
              <a14:shadowObscured xmlns:a14="http://schemas.microsoft.com/office/drawing/2010/main"/>
            </a:ext>
          </a:extLst>
        </p:spPr>
      </p:pic>
      <p:pic>
        <p:nvPicPr>
          <p:cNvPr id="8" name="Imagen 7">
            <a:extLst>
              <a:ext uri="{FF2B5EF4-FFF2-40B4-BE49-F238E27FC236}">
                <a16:creationId xmlns:a16="http://schemas.microsoft.com/office/drawing/2014/main" id="{42F64CDC-F1D8-57EA-6E14-ADD864DC2F3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115" r="41814"/>
          <a:stretch/>
        </p:blipFill>
        <p:spPr bwMode="auto">
          <a:xfrm>
            <a:off x="9971901" y="897842"/>
            <a:ext cx="1466850" cy="9048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15110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Egresos</a:t>
            </a:r>
          </a:p>
        </p:txBody>
      </p:sp>
      <p:pic>
        <p:nvPicPr>
          <p:cNvPr id="4" name="Imagen 3"/>
          <p:cNvPicPr>
            <a:picLocks noChangeAspect="1"/>
          </p:cNvPicPr>
          <p:nvPr/>
        </p:nvPicPr>
        <p:blipFill>
          <a:blip r:embed="rId2"/>
          <a:stretch>
            <a:fillRect/>
          </a:stretch>
        </p:blipFill>
        <p:spPr>
          <a:xfrm>
            <a:off x="200538" y="1339991"/>
            <a:ext cx="11827265" cy="103641"/>
          </a:xfrm>
          <a:prstGeom prst="rect">
            <a:avLst/>
          </a:prstGeom>
        </p:spPr>
      </p:pic>
      <p:sp>
        <p:nvSpPr>
          <p:cNvPr id="8" name="Elipse 7">
            <a:extLst>
              <a:ext uri="{FF2B5EF4-FFF2-40B4-BE49-F238E27FC236}">
                <a16:creationId xmlns:a16="http://schemas.microsoft.com/office/drawing/2014/main" id="{280C4DC7-04A5-D534-1228-DEB95B24159D}"/>
              </a:ext>
            </a:extLst>
          </p:cNvPr>
          <p:cNvSpPr/>
          <p:nvPr/>
        </p:nvSpPr>
        <p:spPr>
          <a:xfrm>
            <a:off x="7459979" y="2427843"/>
            <a:ext cx="520066" cy="602009"/>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10" name="Imagen 9">
            <a:extLst>
              <a:ext uri="{FF2B5EF4-FFF2-40B4-BE49-F238E27FC236}">
                <a16:creationId xmlns:a16="http://schemas.microsoft.com/office/drawing/2014/main" id="{6BA0E88A-BB45-9178-740C-DE5F5B12387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36995" y="2041220"/>
            <a:ext cx="1895242" cy="3051627"/>
          </a:xfrm>
          <a:prstGeom prst="rect">
            <a:avLst/>
          </a:prstGeom>
          <a:effectLst>
            <a:glow rad="101600">
              <a:schemeClr val="accent3">
                <a:satMod val="175000"/>
                <a:alpha val="40000"/>
              </a:schemeClr>
            </a:glow>
          </a:effectLst>
        </p:spPr>
      </p:pic>
      <p:pic>
        <p:nvPicPr>
          <p:cNvPr id="13" name="Imagen 12">
            <a:extLst>
              <a:ext uri="{FF2B5EF4-FFF2-40B4-BE49-F238E27FC236}">
                <a16:creationId xmlns:a16="http://schemas.microsoft.com/office/drawing/2014/main" id="{E17FF064-D3E5-85B1-96B7-BBF702A1D14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393621" y="2041221"/>
            <a:ext cx="2288721" cy="3051628"/>
          </a:xfrm>
          <a:prstGeom prst="rect">
            <a:avLst/>
          </a:prstGeom>
          <a:effectLst>
            <a:glow rad="101600">
              <a:schemeClr val="accent3">
                <a:satMod val="175000"/>
                <a:alpha val="40000"/>
              </a:schemeClr>
            </a:glow>
          </a:effectLst>
        </p:spPr>
      </p:pic>
      <p:sp>
        <p:nvSpPr>
          <p:cNvPr id="11" name="Elipse 10">
            <a:extLst>
              <a:ext uri="{FF2B5EF4-FFF2-40B4-BE49-F238E27FC236}">
                <a16:creationId xmlns:a16="http://schemas.microsoft.com/office/drawing/2014/main" id="{B53EC979-31DB-B188-EF19-0342E5F05905}"/>
              </a:ext>
            </a:extLst>
          </p:cNvPr>
          <p:cNvSpPr/>
          <p:nvPr/>
        </p:nvSpPr>
        <p:spPr>
          <a:xfrm>
            <a:off x="6867332" y="2427843"/>
            <a:ext cx="373942" cy="39000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5704502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437043" y="200384"/>
            <a:ext cx="3519055" cy="424732"/>
          </a:xfrm>
          <a:prstGeom prst="rect">
            <a:avLst/>
          </a:prstGeom>
          <a:noFill/>
        </p:spPr>
        <p:txBody>
          <a:bodyPr wrap="square">
            <a:spAutoFit/>
          </a:bodyPr>
          <a:lstStyle/>
          <a:p>
            <a:pPr lvl="0" algn="ctr">
              <a:lnSpc>
                <a:spcPct val="90000"/>
              </a:lnSpc>
              <a:spcAft>
                <a:spcPts val="600"/>
              </a:spcAft>
              <a:defRPr/>
            </a:pPr>
            <a:r>
              <a:rPr lang="es-ES_tradnl" sz="2400" b="1" dirty="0"/>
              <a:t>DIRECCIÓN DE INGRESOS</a:t>
            </a:r>
            <a:endParaRPr kumimoji="0" lang="es-ES_tradnl" sz="2000" b="0"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387199" y="748306"/>
            <a:ext cx="5618745" cy="5909310"/>
          </a:xfrm>
          <a:prstGeom prst="rect">
            <a:avLst/>
          </a:prstGeom>
          <a:noFill/>
        </p:spPr>
        <p:txBody>
          <a:bodyPr wrap="square" lIns="91440" tIns="45720" rIns="91440" bIns="45720" anchor="t">
            <a:spAutoFit/>
          </a:bodyPr>
          <a:lstStyle/>
          <a:p>
            <a:pPr algn="just"/>
            <a:r>
              <a:rPr lang="es-MX" sz="1400" b="0" i="0" u="none" strike="noStrike" dirty="0">
                <a:solidFill>
                  <a:srgbClr val="000000"/>
                </a:solidFill>
                <a:effectLst/>
              </a:rPr>
              <a:t>La Dirección de Ingresos es la encargada de </a:t>
            </a:r>
            <a:r>
              <a:rPr lang="es-MX" sz="1400" i="0" u="none" strike="noStrike" dirty="0">
                <a:solidFill>
                  <a:srgbClr val="000000"/>
                </a:solidFill>
                <a:effectLst/>
              </a:rPr>
              <a:t>vigilar la correcta recaudación, concentración y custodia de los ingresos que corresponden al Municipio</a:t>
            </a:r>
            <a:r>
              <a:rPr lang="es-MX" sz="1400" b="0" i="0" u="none" strike="noStrike" dirty="0">
                <a:solidFill>
                  <a:srgbClr val="000000"/>
                </a:solidFill>
                <a:effectLst/>
              </a:rPr>
              <a:t>, conforme a lo establecido en el marco normativo aplicable, que incluye leyes, reglamentos, decretos, acuerdos y convenios de colaboración administrativa en materia fiscal federal y/o estatal.</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Durante el primer trimestre del año, se obtuvieron los siguientes resultados destacados:</a:t>
            </a:r>
          </a:p>
          <a:p>
            <a:pPr algn="just"/>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la actividad de</a:t>
            </a:r>
            <a:r>
              <a:rPr lang="es-MX" sz="1400" u="none" strike="noStrike" dirty="0">
                <a:solidFill>
                  <a:srgbClr val="000000"/>
                </a:solidFill>
                <a:effectLst/>
              </a:rPr>
              <a:t> recaudación del Impuesto Predial</a:t>
            </a:r>
            <a:r>
              <a:rPr lang="es-MX" sz="1400" b="0" i="0" u="none" strike="noStrike" dirty="0">
                <a:solidFill>
                  <a:srgbClr val="000000"/>
                </a:solidFill>
                <a:effectLst/>
              </a:rPr>
              <a:t>, la meta proyectada </a:t>
            </a:r>
            <a:r>
              <a:rPr lang="es-MX" sz="1400" dirty="0">
                <a:solidFill>
                  <a:srgbClr val="000000"/>
                </a:solidFill>
              </a:rPr>
              <a:t>fue</a:t>
            </a:r>
            <a:r>
              <a:rPr lang="es-MX" sz="1400" b="0" i="0" u="none" strike="noStrike" dirty="0">
                <a:solidFill>
                  <a:srgbClr val="000000"/>
                </a:solidFill>
                <a:effectLst/>
              </a:rPr>
              <a:t> de </a:t>
            </a:r>
            <a:r>
              <a:rPr lang="es-MX" sz="1400" i="0" u="none" strike="noStrike" dirty="0">
                <a:solidFill>
                  <a:srgbClr val="000000"/>
                </a:solidFill>
                <a:effectLst/>
              </a:rPr>
              <a:t>$725 (mdp); </a:t>
            </a:r>
            <a:r>
              <a:rPr lang="es-MX" sz="1400" b="0" i="0" u="none" strike="noStrike" dirty="0">
                <a:solidFill>
                  <a:srgbClr val="000000"/>
                </a:solidFill>
                <a:effectLst/>
              </a:rPr>
              <a:t>sin embargo, se recaudaron </a:t>
            </a:r>
            <a:r>
              <a:rPr lang="es-MX" sz="1400" i="0" u="none" strike="noStrike" dirty="0">
                <a:solidFill>
                  <a:srgbClr val="000000"/>
                </a:solidFill>
                <a:effectLst/>
              </a:rPr>
              <a:t>$764 (mdp) lo </a:t>
            </a:r>
            <a:r>
              <a:rPr lang="es-MX" sz="1400" b="0" i="0" u="none" strike="noStrike" dirty="0">
                <a:solidFill>
                  <a:srgbClr val="000000"/>
                </a:solidFill>
                <a:effectLst/>
              </a:rPr>
              <a:t>que representa</a:t>
            </a:r>
            <a:r>
              <a:rPr lang="es-MX" sz="1400" dirty="0">
                <a:solidFill>
                  <a:srgbClr val="000000"/>
                </a:solidFill>
              </a:rPr>
              <a:t> superar la meta con el </a:t>
            </a:r>
            <a:r>
              <a:rPr lang="es-MX" sz="1400" b="1" dirty="0">
                <a:solidFill>
                  <a:srgbClr val="000000"/>
                </a:solidFill>
              </a:rPr>
              <a:t>1</a:t>
            </a:r>
            <a:r>
              <a:rPr lang="es-MX" sz="1400" b="1" i="0" u="none" strike="noStrike" dirty="0">
                <a:solidFill>
                  <a:srgbClr val="000000"/>
                </a:solidFill>
                <a:effectLst/>
              </a:rPr>
              <a:t>05.37%</a:t>
            </a:r>
            <a:r>
              <a:rPr lang="es-MX" sz="1400" b="0" i="0" u="none" strike="noStrike" dirty="0">
                <a:solidFill>
                  <a:srgbClr val="000000"/>
                </a:solidFill>
                <a:effectLst/>
              </a:rPr>
              <a:t>. Este resultado fue posible gracias a la implementación de </a:t>
            </a:r>
            <a:r>
              <a:rPr lang="es-MX" sz="1400" i="0" u="none" strike="noStrike" dirty="0">
                <a:solidFill>
                  <a:srgbClr val="000000"/>
                </a:solidFill>
                <a:effectLst/>
              </a:rPr>
              <a:t>estrategias efectivas para fortalecer la recaudación tributaria.</a:t>
            </a:r>
          </a:p>
          <a:p>
            <a:pPr algn="just">
              <a:buFont typeface="Arial" panose="020B0604020202020204" pitchFamily="34" charset="0"/>
              <a:buChar char="•"/>
            </a:pPr>
            <a:endParaRPr lang="es-MX" sz="1400" b="0" i="0" u="none" strike="noStrike" dirty="0">
              <a:solidFill>
                <a:srgbClr val="000000"/>
              </a:solidFill>
              <a:effectLst/>
            </a:endParaRPr>
          </a:p>
          <a:p>
            <a:pPr algn="just">
              <a:buFont typeface="Arial" panose="020B0604020202020204" pitchFamily="34" charset="0"/>
              <a:buChar char="•"/>
            </a:pPr>
            <a:r>
              <a:rPr lang="es-MX" sz="1400" b="0" i="0" u="none" strike="noStrike" dirty="0">
                <a:solidFill>
                  <a:srgbClr val="000000"/>
                </a:solidFill>
                <a:effectLst/>
              </a:rPr>
              <a:t>En cuanto a la </a:t>
            </a:r>
            <a:r>
              <a:rPr lang="es-MX" sz="1400" i="0" u="none" strike="noStrike" dirty="0">
                <a:solidFill>
                  <a:srgbClr val="000000"/>
                </a:solidFill>
                <a:effectLst/>
              </a:rPr>
              <a:t>expedición</a:t>
            </a:r>
            <a:r>
              <a:rPr lang="es-MX" sz="1400" b="1" i="0" u="none" strike="noStrike" dirty="0">
                <a:solidFill>
                  <a:srgbClr val="000000"/>
                </a:solidFill>
                <a:effectLst/>
              </a:rPr>
              <a:t> </a:t>
            </a:r>
            <a:r>
              <a:rPr lang="es-MX" sz="1400" i="0" u="none" strike="noStrike" dirty="0">
                <a:solidFill>
                  <a:srgbClr val="000000"/>
                </a:solidFill>
                <a:effectLst/>
              </a:rPr>
              <a:t>de Licencias de Funcionamiento renovadas</a:t>
            </a:r>
            <a:r>
              <a:rPr lang="es-MX" sz="1400" b="0" i="0" u="none" strike="noStrike" dirty="0">
                <a:solidFill>
                  <a:srgbClr val="000000"/>
                </a:solidFill>
                <a:effectLst/>
              </a:rPr>
              <a:t>, durante la jornada de refrendo, se superó la meta programada de </a:t>
            </a:r>
            <a:r>
              <a:rPr lang="es-MX" sz="1400" i="0" u="none" strike="noStrike" dirty="0">
                <a:solidFill>
                  <a:srgbClr val="000000"/>
                </a:solidFill>
                <a:effectLst/>
              </a:rPr>
              <a:t>10,395 trámites</a:t>
            </a:r>
            <a:r>
              <a:rPr lang="es-MX" sz="1400" b="0" i="0" u="none" strike="noStrike" dirty="0">
                <a:solidFill>
                  <a:srgbClr val="000000"/>
                </a:solidFill>
                <a:effectLst/>
              </a:rPr>
              <a:t>, alcanzando un total de </a:t>
            </a:r>
            <a:r>
              <a:rPr lang="es-MX" sz="1400" i="0" u="none" strike="noStrike" dirty="0">
                <a:solidFill>
                  <a:srgbClr val="000000"/>
                </a:solidFill>
                <a:effectLst/>
              </a:rPr>
              <a:t>12,561</a:t>
            </a:r>
            <a:r>
              <a:rPr lang="es-MX" sz="1400" b="0" i="0" u="none" strike="noStrike" dirty="0">
                <a:solidFill>
                  <a:srgbClr val="000000"/>
                </a:solidFill>
                <a:effectLst/>
              </a:rPr>
              <a:t>, lo que equivale a un </a:t>
            </a:r>
            <a:r>
              <a:rPr lang="es-MX" sz="1400" i="0" u="none" strike="noStrike" dirty="0">
                <a:solidFill>
                  <a:srgbClr val="000000"/>
                </a:solidFill>
                <a:effectLst/>
              </a:rPr>
              <a:t>cumplimiento del </a:t>
            </a:r>
            <a:r>
              <a:rPr lang="es-MX" sz="1400" b="1" i="0" u="none" strike="noStrike" dirty="0">
                <a:solidFill>
                  <a:srgbClr val="000000"/>
                </a:solidFill>
                <a:effectLst/>
              </a:rPr>
              <a:t>120.83%</a:t>
            </a:r>
            <a:r>
              <a:rPr lang="es-MX" sz="1400" b="0" i="0" u="none" strike="noStrike" dirty="0">
                <a:solidFill>
                  <a:srgbClr val="000000"/>
                </a:solidFill>
                <a:effectLst/>
              </a:rPr>
              <a:t>. Este avance se logró gracias a las mejoras implementadas en la</a:t>
            </a:r>
            <a:r>
              <a:rPr lang="es-MX" sz="1400" b="1" i="0" u="none" strike="noStrike" dirty="0">
                <a:solidFill>
                  <a:srgbClr val="000000"/>
                </a:solidFill>
                <a:effectLst/>
              </a:rPr>
              <a:t> </a:t>
            </a:r>
            <a:r>
              <a:rPr lang="es-MX" sz="1400" i="0" u="none" strike="noStrike" dirty="0">
                <a:solidFill>
                  <a:srgbClr val="000000"/>
                </a:solidFill>
                <a:effectLst/>
              </a:rPr>
              <a:t>Plataforma de Servicios de Licencias de Funcionamiento, la cual ahora cuenta con un sistema de automatización directa </a:t>
            </a:r>
            <a:r>
              <a:rPr lang="es-MX" sz="1400" b="0" i="0" u="none" strike="noStrike" dirty="0">
                <a:solidFill>
                  <a:srgbClr val="000000"/>
                </a:solidFill>
                <a:effectLst/>
              </a:rPr>
              <a:t>para la autorización y emisión de licencias.</a:t>
            </a:r>
          </a:p>
          <a:p>
            <a:pPr algn="just">
              <a:buFont typeface="Arial" panose="020B0604020202020204" pitchFamily="34" charset="0"/>
              <a:buChar char="•"/>
            </a:pPr>
            <a:endParaRPr lang="es-MX" sz="1400" dirty="0">
              <a:solidFill>
                <a:srgbClr val="000000"/>
              </a:solidFill>
            </a:endParaRPr>
          </a:p>
          <a:p>
            <a:pPr algn="just">
              <a:buFont typeface="Arial" panose="020B0604020202020204" pitchFamily="34" charset="0"/>
              <a:buChar char="•"/>
            </a:pPr>
            <a:r>
              <a:rPr lang="es-MX" sz="1400" dirty="0">
                <a:solidFill>
                  <a:srgbClr val="000000"/>
                </a:solidFill>
              </a:rPr>
              <a:t>Finalmente, en lo que respecta en la actividad de Jornadas de Regularización Realizadas</a:t>
            </a:r>
            <a:r>
              <a:rPr lang="es-MX" sz="1400" b="1" dirty="0">
                <a:solidFill>
                  <a:srgbClr val="000000"/>
                </a:solidFill>
              </a:rPr>
              <a:t>, </a:t>
            </a:r>
            <a:r>
              <a:rPr lang="es-MX" sz="1400" dirty="0">
                <a:solidFill>
                  <a:srgbClr val="000000"/>
                </a:solidFill>
              </a:rPr>
              <a:t>se realizaron 3 de las 3 que se tenían contempladas en este primer trimestre 2025, logrando el </a:t>
            </a:r>
            <a:r>
              <a:rPr lang="es-MX" sz="1400" b="1" dirty="0">
                <a:solidFill>
                  <a:srgbClr val="000000"/>
                </a:solidFill>
              </a:rPr>
              <a:t>100% </a:t>
            </a:r>
            <a:r>
              <a:rPr lang="es-MX" sz="1400" dirty="0">
                <a:solidFill>
                  <a:srgbClr val="000000"/>
                </a:solidFill>
              </a:rPr>
              <a:t>de cumplimiento.</a:t>
            </a:r>
            <a:endParaRPr lang="es-MX" sz="1400" i="0" u="none" strike="noStrike" dirty="0">
              <a:solidFill>
                <a:srgbClr val="000000"/>
              </a:solidFill>
              <a:effectLst/>
            </a:endParaRPr>
          </a:p>
        </p:txBody>
      </p:sp>
      <p:graphicFrame>
        <p:nvGraphicFramePr>
          <p:cNvPr id="2" name="Gráfico 1">
            <a:extLst>
              <a:ext uri="{FF2B5EF4-FFF2-40B4-BE49-F238E27FC236}">
                <a16:creationId xmlns:a16="http://schemas.microsoft.com/office/drawing/2014/main" id="{28F027C0-1F43-4F53-9359-E6E4C8F5B7DA}"/>
              </a:ext>
            </a:extLst>
          </p:cNvPr>
          <p:cNvGraphicFramePr>
            <a:graphicFrameLocks/>
          </p:cNvGraphicFramePr>
          <p:nvPr>
            <p:extLst>
              <p:ext uri="{D42A27DB-BD31-4B8C-83A1-F6EECF244321}">
                <p14:modId xmlns:p14="http://schemas.microsoft.com/office/powerpoint/2010/main" val="2627353656"/>
              </p:ext>
            </p:extLst>
          </p:nvPr>
        </p:nvGraphicFramePr>
        <p:xfrm>
          <a:off x="6820453" y="3735173"/>
          <a:ext cx="3906416" cy="29224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Gráfico 2">
            <a:extLst>
              <a:ext uri="{FF2B5EF4-FFF2-40B4-BE49-F238E27FC236}">
                <a16:creationId xmlns:a16="http://schemas.microsoft.com/office/drawing/2014/main" id="{67F71E55-C406-7157-FBB5-6BD189F3CC7B}"/>
              </a:ext>
            </a:extLst>
          </p:cNvPr>
          <p:cNvGraphicFramePr>
            <a:graphicFrameLocks/>
          </p:cNvGraphicFramePr>
          <p:nvPr>
            <p:extLst>
              <p:ext uri="{D42A27DB-BD31-4B8C-83A1-F6EECF244321}">
                <p14:modId xmlns:p14="http://schemas.microsoft.com/office/powerpoint/2010/main" val="2231697727"/>
              </p:ext>
            </p:extLst>
          </p:nvPr>
        </p:nvGraphicFramePr>
        <p:xfrm>
          <a:off x="6640357" y="391858"/>
          <a:ext cx="4074404" cy="31930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84924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1015663"/>
          </a:xfrm>
          <a:prstGeom prst="rect">
            <a:avLst/>
          </a:prstGeom>
          <a:noFill/>
        </p:spPr>
        <p:txBody>
          <a:bodyPr wrap="square" lIns="91440" tIns="45720" rIns="91440" bIns="45720">
            <a:spAutoFit/>
          </a:bodyPr>
          <a:lstStyle/>
          <a:p>
            <a:pPr algn="ctr"/>
            <a:r>
              <a:rPr lang="es-ES" sz="3000">
                <a:effectLst>
                  <a:outerShdw blurRad="38100" dist="38100" dir="2700000" algn="tl">
                    <a:srgbClr val="000000">
                      <a:alpha val="43137"/>
                    </a:srgbClr>
                  </a:outerShdw>
                </a:effectLst>
                <a:latin typeface="Arial Black" panose="020B0A04020102020204" pitchFamily="34" charset="0"/>
              </a:rPr>
              <a:t>Evidencias </a:t>
            </a:r>
          </a:p>
          <a:p>
            <a:pPr algn="ctr"/>
            <a:r>
              <a:rPr lang="es-ES" sz="3000">
                <a:effectLst>
                  <a:outerShdw blurRad="38100" dist="38100" dir="2700000" algn="tl">
                    <a:srgbClr val="000000">
                      <a:alpha val="43137"/>
                    </a:srgbClr>
                  </a:outerShdw>
                </a:effectLst>
                <a:latin typeface="Arial Black" panose="020B0A04020102020204" pitchFamily="34" charset="0"/>
              </a:rPr>
              <a:t>Dirección de Ingresos</a:t>
            </a:r>
          </a:p>
        </p:txBody>
      </p:sp>
      <p:pic>
        <p:nvPicPr>
          <p:cNvPr id="4" name="Imagen 3"/>
          <p:cNvPicPr>
            <a:picLocks noChangeAspect="1"/>
          </p:cNvPicPr>
          <p:nvPr/>
        </p:nvPicPr>
        <p:blipFill>
          <a:blip r:embed="rId2"/>
          <a:stretch>
            <a:fillRect/>
          </a:stretch>
        </p:blipFill>
        <p:spPr>
          <a:xfrm>
            <a:off x="200538" y="1308818"/>
            <a:ext cx="11827265" cy="103641"/>
          </a:xfrm>
          <a:prstGeom prst="rect">
            <a:avLst/>
          </a:prstGeom>
        </p:spPr>
      </p:pic>
      <p:pic>
        <p:nvPicPr>
          <p:cNvPr id="2" name="Imagen 1">
            <a:extLst>
              <a:ext uri="{FF2B5EF4-FFF2-40B4-BE49-F238E27FC236}">
                <a16:creationId xmlns:a16="http://schemas.microsoft.com/office/drawing/2014/main" id="{39CDFA4D-AA98-55C5-E06A-AB69C126B1D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370631" y="1829155"/>
            <a:ext cx="3616374" cy="2377142"/>
          </a:xfrm>
          <a:prstGeom prst="rect">
            <a:avLst/>
          </a:prstGeom>
          <a:effectLst>
            <a:glow rad="101600">
              <a:schemeClr val="accent3">
                <a:satMod val="175000"/>
                <a:alpha val="40000"/>
              </a:schemeClr>
            </a:glow>
          </a:effectLst>
        </p:spPr>
      </p:pic>
      <p:pic>
        <p:nvPicPr>
          <p:cNvPr id="3" name="Imagen 2">
            <a:extLst>
              <a:ext uri="{FF2B5EF4-FFF2-40B4-BE49-F238E27FC236}">
                <a16:creationId xmlns:a16="http://schemas.microsoft.com/office/drawing/2014/main" id="{E8F7420B-B2A4-333C-44AF-369DBF64D1D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2759" y="1829155"/>
            <a:ext cx="3487993" cy="2314673"/>
          </a:xfrm>
          <a:prstGeom prst="rect">
            <a:avLst/>
          </a:prstGeom>
          <a:effectLst>
            <a:glow rad="101600">
              <a:schemeClr val="accent3">
                <a:satMod val="175000"/>
                <a:alpha val="40000"/>
              </a:schemeClr>
            </a:glow>
          </a:effectLst>
        </p:spPr>
      </p:pic>
      <p:pic>
        <p:nvPicPr>
          <p:cNvPr id="5" name="Imagen 4">
            <a:extLst>
              <a:ext uri="{FF2B5EF4-FFF2-40B4-BE49-F238E27FC236}">
                <a16:creationId xmlns:a16="http://schemas.microsoft.com/office/drawing/2014/main" id="{CD1B6499-3A0B-C6E1-3400-ADEF4A6486D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70631" y="4376807"/>
            <a:ext cx="3616374" cy="1968009"/>
          </a:xfrm>
          <a:prstGeom prst="rect">
            <a:avLst/>
          </a:prstGeom>
          <a:effectLst>
            <a:glow rad="101600">
              <a:schemeClr val="accent3">
                <a:satMod val="175000"/>
                <a:alpha val="40000"/>
              </a:schemeClr>
            </a:glow>
          </a:effectLst>
        </p:spPr>
      </p:pic>
      <p:pic>
        <p:nvPicPr>
          <p:cNvPr id="6" name="Imagen 5">
            <a:extLst>
              <a:ext uri="{FF2B5EF4-FFF2-40B4-BE49-F238E27FC236}">
                <a16:creationId xmlns:a16="http://schemas.microsoft.com/office/drawing/2014/main" id="{927116D9-328A-593E-4349-74C88C581E3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392627" y="1829154"/>
            <a:ext cx="2972060" cy="2377142"/>
          </a:xfrm>
          <a:prstGeom prst="rect">
            <a:avLst/>
          </a:prstGeom>
          <a:effectLst>
            <a:glow rad="101600">
              <a:schemeClr val="accent3">
                <a:satMod val="175000"/>
                <a:alpha val="40000"/>
              </a:schemeClr>
            </a:glow>
          </a:effectLst>
        </p:spPr>
      </p:pic>
      <p:sp>
        <p:nvSpPr>
          <p:cNvPr id="7" name="Elipse 6">
            <a:extLst>
              <a:ext uri="{FF2B5EF4-FFF2-40B4-BE49-F238E27FC236}">
                <a16:creationId xmlns:a16="http://schemas.microsoft.com/office/drawing/2014/main" id="{76730703-5B70-23B9-94C3-CB828B8B3C70}"/>
              </a:ext>
            </a:extLst>
          </p:cNvPr>
          <p:cNvSpPr/>
          <p:nvPr/>
        </p:nvSpPr>
        <p:spPr>
          <a:xfrm>
            <a:off x="2687218" y="2907180"/>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Elipse 7">
            <a:extLst>
              <a:ext uri="{FF2B5EF4-FFF2-40B4-BE49-F238E27FC236}">
                <a16:creationId xmlns:a16="http://schemas.microsoft.com/office/drawing/2014/main" id="{EA70904D-97DC-893A-DDC0-69FC4AB8FE84}"/>
              </a:ext>
            </a:extLst>
          </p:cNvPr>
          <p:cNvSpPr/>
          <p:nvPr/>
        </p:nvSpPr>
        <p:spPr>
          <a:xfrm>
            <a:off x="7663545" y="3638078"/>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Elipse 9">
            <a:extLst>
              <a:ext uri="{FF2B5EF4-FFF2-40B4-BE49-F238E27FC236}">
                <a16:creationId xmlns:a16="http://schemas.microsoft.com/office/drawing/2014/main" id="{BFD64ACB-1394-DCAB-8302-017B1E5B15AF}"/>
              </a:ext>
            </a:extLst>
          </p:cNvPr>
          <p:cNvSpPr/>
          <p:nvPr/>
        </p:nvSpPr>
        <p:spPr>
          <a:xfrm>
            <a:off x="7327643" y="3429000"/>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Elipse 10">
            <a:extLst>
              <a:ext uri="{FF2B5EF4-FFF2-40B4-BE49-F238E27FC236}">
                <a16:creationId xmlns:a16="http://schemas.microsoft.com/office/drawing/2014/main" id="{16E20F02-2460-C16F-D465-9B9AFAA5E2E7}"/>
              </a:ext>
            </a:extLst>
          </p:cNvPr>
          <p:cNvSpPr/>
          <p:nvPr/>
        </p:nvSpPr>
        <p:spPr>
          <a:xfrm>
            <a:off x="7290319" y="3920555"/>
            <a:ext cx="335902" cy="2390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Elipse 11">
            <a:extLst>
              <a:ext uri="{FF2B5EF4-FFF2-40B4-BE49-F238E27FC236}">
                <a16:creationId xmlns:a16="http://schemas.microsoft.com/office/drawing/2014/main" id="{258547D4-0A65-8416-A404-FF15B1447EC6}"/>
              </a:ext>
            </a:extLst>
          </p:cNvPr>
          <p:cNvSpPr/>
          <p:nvPr/>
        </p:nvSpPr>
        <p:spPr>
          <a:xfrm>
            <a:off x="4631096" y="5287287"/>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3" name="Elipse 12">
            <a:extLst>
              <a:ext uri="{FF2B5EF4-FFF2-40B4-BE49-F238E27FC236}">
                <a16:creationId xmlns:a16="http://schemas.microsoft.com/office/drawing/2014/main" id="{D54C202D-499E-53CC-AA58-0BC35304A3A4}"/>
              </a:ext>
            </a:extLst>
          </p:cNvPr>
          <p:cNvSpPr/>
          <p:nvPr/>
        </p:nvSpPr>
        <p:spPr>
          <a:xfrm>
            <a:off x="7032173" y="5549182"/>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4" name="Elipse 13">
            <a:extLst>
              <a:ext uri="{FF2B5EF4-FFF2-40B4-BE49-F238E27FC236}">
                <a16:creationId xmlns:a16="http://schemas.microsoft.com/office/drawing/2014/main" id="{51B189F4-5321-10FD-C296-BD832266CB92}"/>
              </a:ext>
            </a:extLst>
          </p:cNvPr>
          <p:cNvSpPr/>
          <p:nvPr/>
        </p:nvSpPr>
        <p:spPr>
          <a:xfrm>
            <a:off x="6786467" y="5277209"/>
            <a:ext cx="167950" cy="15862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5" name="Elipse 14">
            <a:extLst>
              <a:ext uri="{FF2B5EF4-FFF2-40B4-BE49-F238E27FC236}">
                <a16:creationId xmlns:a16="http://schemas.microsoft.com/office/drawing/2014/main" id="{4A8E3BF4-8A59-FB00-4684-5A7A6F533E47}"/>
              </a:ext>
            </a:extLst>
          </p:cNvPr>
          <p:cNvSpPr/>
          <p:nvPr/>
        </p:nvSpPr>
        <p:spPr>
          <a:xfrm>
            <a:off x="9323110" y="3354757"/>
            <a:ext cx="226547" cy="2651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6" name="Elipse 15">
            <a:extLst>
              <a:ext uri="{FF2B5EF4-FFF2-40B4-BE49-F238E27FC236}">
                <a16:creationId xmlns:a16="http://schemas.microsoft.com/office/drawing/2014/main" id="{1F239DB9-F448-42CD-BF4C-7002032A4961}"/>
              </a:ext>
            </a:extLst>
          </p:cNvPr>
          <p:cNvSpPr/>
          <p:nvPr/>
        </p:nvSpPr>
        <p:spPr>
          <a:xfrm>
            <a:off x="10225861" y="3287081"/>
            <a:ext cx="236075" cy="211899"/>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7" name="Elipse 16">
            <a:extLst>
              <a:ext uri="{FF2B5EF4-FFF2-40B4-BE49-F238E27FC236}">
                <a16:creationId xmlns:a16="http://schemas.microsoft.com/office/drawing/2014/main" id="{B557EC5E-5825-B732-3024-D02A5321A223}"/>
              </a:ext>
            </a:extLst>
          </p:cNvPr>
          <p:cNvSpPr/>
          <p:nvPr/>
        </p:nvSpPr>
        <p:spPr>
          <a:xfrm>
            <a:off x="9671136" y="3188504"/>
            <a:ext cx="227109" cy="1971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8" name="Elipse 17">
            <a:extLst>
              <a:ext uri="{FF2B5EF4-FFF2-40B4-BE49-F238E27FC236}">
                <a16:creationId xmlns:a16="http://schemas.microsoft.com/office/drawing/2014/main" id="{CD7A5425-DDB1-EA9C-0086-7439E96073BE}"/>
              </a:ext>
            </a:extLst>
          </p:cNvPr>
          <p:cNvSpPr/>
          <p:nvPr/>
        </p:nvSpPr>
        <p:spPr>
          <a:xfrm>
            <a:off x="9955279" y="3351990"/>
            <a:ext cx="283413" cy="181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9" name="Elipse 18">
            <a:extLst>
              <a:ext uri="{FF2B5EF4-FFF2-40B4-BE49-F238E27FC236}">
                <a16:creationId xmlns:a16="http://schemas.microsoft.com/office/drawing/2014/main" id="{0E4F4629-CC4A-D40E-0E59-B94767F3C090}"/>
              </a:ext>
            </a:extLst>
          </p:cNvPr>
          <p:cNvSpPr/>
          <p:nvPr/>
        </p:nvSpPr>
        <p:spPr>
          <a:xfrm>
            <a:off x="10493363" y="3290191"/>
            <a:ext cx="194277" cy="1971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21" name="Imagen 20">
            <a:extLst>
              <a:ext uri="{FF2B5EF4-FFF2-40B4-BE49-F238E27FC236}">
                <a16:creationId xmlns:a16="http://schemas.microsoft.com/office/drawing/2014/main" id="{F6429DE4-EE7A-7E01-BCEB-20DF4D3FF60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268515" y="4364307"/>
            <a:ext cx="1340910" cy="1827673"/>
          </a:xfrm>
          <a:prstGeom prst="rect">
            <a:avLst/>
          </a:prstGeom>
        </p:spPr>
      </p:pic>
      <p:pic>
        <p:nvPicPr>
          <p:cNvPr id="23" name="Imagen 22">
            <a:extLst>
              <a:ext uri="{FF2B5EF4-FFF2-40B4-BE49-F238E27FC236}">
                <a16:creationId xmlns:a16="http://schemas.microsoft.com/office/drawing/2014/main" id="{7A3CCD05-639B-EA6B-5242-F699DECF665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77899" y="4382593"/>
            <a:ext cx="1447510" cy="1809388"/>
          </a:xfrm>
          <a:prstGeom prst="rect">
            <a:avLst/>
          </a:prstGeom>
        </p:spPr>
      </p:pic>
    </p:spTree>
    <p:extLst>
      <p:ext uri="{BB962C8B-B14F-4D97-AF65-F5344CB8AC3E}">
        <p14:creationId xmlns:p14="http://schemas.microsoft.com/office/powerpoint/2010/main" val="73792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72815" y="539888"/>
            <a:ext cx="6096000" cy="3970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200" b="1" i="0" u="none" strike="noStrike" kern="1200" cap="none" spc="0" normalizeH="0" baseline="0" noProof="0" dirty="0">
                <a:ln>
                  <a:noFill/>
                </a:ln>
                <a:solidFill>
                  <a:prstClr val="black"/>
                </a:solidFill>
                <a:effectLst/>
                <a:uLnTx/>
                <a:uFillTx/>
                <a:latin typeface="Calibri" panose="020F0502020204030204"/>
                <a:ea typeface="+mn-ea"/>
                <a:cs typeface="+mn-cs"/>
              </a:rPr>
              <a:t>OFICINA DEL TESORERO</a:t>
            </a:r>
          </a:p>
        </p:txBody>
      </p:sp>
      <p:sp>
        <p:nvSpPr>
          <p:cNvPr id="5" name="CuadroTexto 4">
            <a:extLst>
              <a:ext uri="{FF2B5EF4-FFF2-40B4-BE49-F238E27FC236}">
                <a16:creationId xmlns:a16="http://schemas.microsoft.com/office/drawing/2014/main" id="{13F339E1-A68D-98D0-6DF3-CDDF4730A5DD}"/>
              </a:ext>
            </a:extLst>
          </p:cNvPr>
          <p:cNvSpPr txBox="1"/>
          <p:nvPr/>
        </p:nvSpPr>
        <p:spPr>
          <a:xfrm>
            <a:off x="576621" y="1043883"/>
            <a:ext cx="4797128" cy="4401205"/>
          </a:xfrm>
          <a:prstGeom prst="rect">
            <a:avLst/>
          </a:prstGeom>
          <a:noFill/>
        </p:spPr>
        <p:txBody>
          <a:bodyPr wrap="square" lIns="91440" tIns="45720" rIns="91440" bIns="45720" anchor="t">
            <a:spAutoFit/>
          </a:bodyPr>
          <a:lstStyle/>
          <a:p>
            <a:pPr algn="just"/>
            <a:r>
              <a:rPr lang="es-MX" sz="1400" b="0" i="0" u="none" strike="noStrike" dirty="0">
                <a:solidFill>
                  <a:srgbClr val="000000"/>
                </a:solidFill>
                <a:effectLst/>
              </a:rPr>
              <a:t>De acuerdo con el Artículo 5 del Reglamento Interior de la Tesorería Municipal, </a:t>
            </a:r>
            <a:r>
              <a:rPr lang="es-MX" sz="1400" dirty="0">
                <a:solidFill>
                  <a:srgbClr val="000000"/>
                </a:solidFill>
              </a:rPr>
              <a:t>el</a:t>
            </a:r>
            <a:r>
              <a:rPr lang="es-MX" sz="1400" b="0" i="0" u="none" strike="noStrike" dirty="0">
                <a:solidFill>
                  <a:srgbClr val="000000"/>
                </a:solidFill>
                <a:effectLst/>
              </a:rPr>
              <a:t> Tesorer</a:t>
            </a:r>
            <a:r>
              <a:rPr lang="es-MX" sz="1400" dirty="0">
                <a:solidFill>
                  <a:srgbClr val="000000"/>
                </a:solidFill>
              </a:rPr>
              <a:t>o</a:t>
            </a:r>
            <a:r>
              <a:rPr lang="es-MX" sz="1400" b="0" i="0" u="none" strike="noStrike" dirty="0">
                <a:solidFill>
                  <a:srgbClr val="000000"/>
                </a:solidFill>
                <a:effectLst/>
              </a:rPr>
              <a:t> es responsable del manejo de todos los fondos y valores del Municipio. Esta responsabilidad también recae en </a:t>
            </a:r>
            <a:r>
              <a:rPr lang="es-MX" sz="1400" dirty="0">
                <a:solidFill>
                  <a:srgbClr val="000000"/>
                </a:solidFill>
              </a:rPr>
              <a:t>las personas servidoras</a:t>
            </a:r>
            <a:r>
              <a:rPr lang="es-MX" sz="1400" b="0" i="0" u="none" strike="noStrike" dirty="0">
                <a:solidFill>
                  <a:srgbClr val="000000"/>
                </a:solidFill>
                <a:effectLst/>
              </a:rPr>
              <a:t> públicas que, dentro de la Tesorería, administran directamente recursos municipales, por lo que deben garantizar su correcto manejo conforme a las disposiciones legales vigentes, teniendo como objetivo principal mantener unas finanzas públicas sanas y sostenibles.</a:t>
            </a:r>
          </a:p>
          <a:p>
            <a:pPr algn="l"/>
            <a:endParaRPr lang="es-MX" sz="1400" b="0" i="0" u="none" strike="noStrike" dirty="0">
              <a:solidFill>
                <a:srgbClr val="000000"/>
              </a:solidFill>
              <a:effectLst/>
            </a:endParaRPr>
          </a:p>
          <a:p>
            <a:pPr algn="just"/>
            <a:r>
              <a:rPr lang="es-MX" sz="1400" b="0" i="0" u="none" strike="noStrike" dirty="0">
                <a:solidFill>
                  <a:srgbClr val="000000"/>
                </a:solidFill>
                <a:effectLst/>
              </a:rPr>
              <a:t>En cumplimiento de este compromiso, y conforme a las metas anuales establecidas, durante el primer trimestre del presente año, la oficina del Tesorero logró un </a:t>
            </a:r>
            <a:r>
              <a:rPr lang="es-MX" sz="1400" b="1" i="0" u="none" strike="noStrike" dirty="0">
                <a:solidFill>
                  <a:srgbClr val="000000"/>
                </a:solidFill>
                <a:effectLst/>
              </a:rPr>
              <a:t>100% de cumplimiento</a:t>
            </a:r>
            <a:r>
              <a:rPr lang="es-MX" sz="1400" b="0" i="0" u="none" strike="noStrike" dirty="0">
                <a:solidFill>
                  <a:srgbClr val="000000"/>
                </a:solidFill>
                <a:effectLst/>
              </a:rPr>
              <a:t> en la programación y realización de reuniones enfocadas en la recaudación y control del gasto. </a:t>
            </a:r>
          </a:p>
          <a:p>
            <a:pPr algn="just"/>
            <a:endParaRPr lang="es-MX" sz="1400" dirty="0">
              <a:solidFill>
                <a:srgbClr val="000000"/>
              </a:solidFill>
            </a:endParaRPr>
          </a:p>
          <a:p>
            <a:pPr algn="just"/>
            <a:r>
              <a:rPr lang="es-MX" sz="1400" b="0" i="0" u="none" strike="noStrike" dirty="0">
                <a:solidFill>
                  <a:srgbClr val="000000"/>
                </a:solidFill>
                <a:effectLst/>
              </a:rPr>
              <a:t>Estas reuniones, desarrolladas según el plan de trabajo del Tesorero, se llevaron a cabo con las Secretarías y Direcciones responsables de recaudar o ejercer recursos, reafirmando así el compromiso con la buena Administración </a:t>
            </a:r>
            <a:r>
              <a:rPr lang="es-MX" sz="1400" dirty="0">
                <a:solidFill>
                  <a:srgbClr val="000000"/>
                </a:solidFill>
              </a:rPr>
              <a:t>F</a:t>
            </a:r>
            <a:r>
              <a:rPr lang="es-MX" sz="1400" b="0" i="0" u="none" strike="noStrike" dirty="0">
                <a:solidFill>
                  <a:srgbClr val="000000"/>
                </a:solidFill>
                <a:effectLst/>
              </a:rPr>
              <a:t>inanciera del Municipio.</a:t>
            </a:r>
          </a:p>
        </p:txBody>
      </p:sp>
      <p:graphicFrame>
        <p:nvGraphicFramePr>
          <p:cNvPr id="2" name="Gráfico 1">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1542955516"/>
              </p:ext>
            </p:extLst>
          </p:nvPr>
        </p:nvGraphicFramePr>
        <p:xfrm>
          <a:off x="6096000" y="1122643"/>
          <a:ext cx="5146964" cy="38546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2369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E2E9E-E353-0011-D242-15C6BC1EACA9}"/>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04B7A113-0DB6-5DCB-AD34-85BED16A8D77}"/>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dirty="0">
                <a:effectLst>
                  <a:outerShdw blurRad="38100" dist="38100" dir="2700000" algn="tl">
                    <a:srgbClr val="000000">
                      <a:alpha val="43137"/>
                    </a:srgbClr>
                  </a:outerShdw>
                </a:effectLst>
                <a:latin typeface="Arial Black" panose="020B0A04020102020204" pitchFamily="34" charset="0"/>
              </a:rPr>
              <a:t>Evidencias </a:t>
            </a:r>
          </a:p>
          <a:p>
            <a:pPr algn="ctr"/>
            <a:r>
              <a:rPr lang="es-ES" sz="2800" dirty="0">
                <a:effectLst>
                  <a:outerShdw blurRad="38100" dist="38100" dir="2700000" algn="tl">
                    <a:srgbClr val="000000">
                      <a:alpha val="43137"/>
                    </a:srgbClr>
                  </a:outerShdw>
                </a:effectLst>
                <a:latin typeface="Arial Black" panose="020B0A04020102020204" pitchFamily="34" charset="0"/>
              </a:rPr>
              <a:t>Oficina de la Tesorería Municipal</a:t>
            </a:r>
          </a:p>
        </p:txBody>
      </p:sp>
      <p:pic>
        <p:nvPicPr>
          <p:cNvPr id="4" name="Imagen 3">
            <a:extLst>
              <a:ext uri="{FF2B5EF4-FFF2-40B4-BE49-F238E27FC236}">
                <a16:creationId xmlns:a16="http://schemas.microsoft.com/office/drawing/2014/main" id="{C75E7BFE-CB08-A7C7-3A45-8AFA07D64DB3}"/>
              </a:ext>
            </a:extLst>
          </p:cNvPr>
          <p:cNvPicPr>
            <a:picLocks noChangeAspect="1"/>
          </p:cNvPicPr>
          <p:nvPr/>
        </p:nvPicPr>
        <p:blipFill>
          <a:blip r:embed="rId3"/>
          <a:stretch>
            <a:fillRect/>
          </a:stretch>
        </p:blipFill>
        <p:spPr>
          <a:xfrm>
            <a:off x="200538" y="1308818"/>
            <a:ext cx="11827265" cy="103641"/>
          </a:xfrm>
          <a:prstGeom prst="rect">
            <a:avLst/>
          </a:prstGeom>
        </p:spPr>
      </p:pic>
      <p:sp>
        <p:nvSpPr>
          <p:cNvPr id="11" name="Elipse 10">
            <a:extLst>
              <a:ext uri="{FF2B5EF4-FFF2-40B4-BE49-F238E27FC236}">
                <a16:creationId xmlns:a16="http://schemas.microsoft.com/office/drawing/2014/main" id="{2D25C5A4-CF8B-06A7-8201-8409C486BAFB}"/>
              </a:ext>
            </a:extLst>
          </p:cNvPr>
          <p:cNvSpPr/>
          <p:nvPr/>
        </p:nvSpPr>
        <p:spPr>
          <a:xfrm>
            <a:off x="8641080" y="2606041"/>
            <a:ext cx="205740" cy="228600"/>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2" name="Imagen 1">
            <a:extLst>
              <a:ext uri="{FF2B5EF4-FFF2-40B4-BE49-F238E27FC236}">
                <a16:creationId xmlns:a16="http://schemas.microsoft.com/office/drawing/2014/main" id="{C20FA609-9C4C-4142-0EA5-3C42AF3AF03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7409" y="2720341"/>
            <a:ext cx="2609850" cy="2273935"/>
          </a:xfrm>
          <a:prstGeom prst="rect">
            <a:avLst/>
          </a:prstGeom>
          <a:noFill/>
          <a:ln>
            <a:noFill/>
          </a:ln>
          <a:effectLst>
            <a:glow rad="101600">
              <a:schemeClr val="accent3">
                <a:satMod val="175000"/>
                <a:alpha val="40000"/>
              </a:schemeClr>
            </a:glow>
          </a:effectLst>
        </p:spPr>
      </p:pic>
      <p:pic>
        <p:nvPicPr>
          <p:cNvPr id="5" name="Imagen 4">
            <a:extLst>
              <a:ext uri="{FF2B5EF4-FFF2-40B4-BE49-F238E27FC236}">
                <a16:creationId xmlns:a16="http://schemas.microsoft.com/office/drawing/2014/main" id="{5842D3C9-A6AF-0CB5-8BC9-DCED065D3B7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60113" y="2691765"/>
            <a:ext cx="3108113" cy="2331085"/>
          </a:xfrm>
          <a:prstGeom prst="rect">
            <a:avLst/>
          </a:prstGeom>
          <a:noFill/>
          <a:ln>
            <a:noFill/>
          </a:ln>
          <a:effectLst>
            <a:glow rad="101600">
              <a:schemeClr val="accent3">
                <a:satMod val="175000"/>
                <a:alpha val="40000"/>
              </a:schemeClr>
            </a:glow>
          </a:effectLst>
        </p:spPr>
      </p:pic>
      <p:pic>
        <p:nvPicPr>
          <p:cNvPr id="7" name="Imagen 6">
            <a:extLst>
              <a:ext uri="{FF2B5EF4-FFF2-40B4-BE49-F238E27FC236}">
                <a16:creationId xmlns:a16="http://schemas.microsoft.com/office/drawing/2014/main" id="{8E5E10F4-FA58-1760-538A-554AACFDD31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18201" y="2720341"/>
            <a:ext cx="3097530" cy="2322830"/>
          </a:xfrm>
          <a:prstGeom prst="rect">
            <a:avLst/>
          </a:prstGeom>
          <a:noFill/>
          <a:ln>
            <a:noFill/>
          </a:ln>
          <a:effectLst>
            <a:glow rad="101600">
              <a:schemeClr val="accent3">
                <a:satMod val="175000"/>
                <a:alpha val="40000"/>
              </a:schemeClr>
            </a:glow>
          </a:effectLst>
        </p:spPr>
      </p:pic>
    </p:spTree>
    <p:extLst>
      <p:ext uri="{BB962C8B-B14F-4D97-AF65-F5344CB8AC3E}">
        <p14:creationId xmlns:p14="http://schemas.microsoft.com/office/powerpoint/2010/main" val="4128413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121576" y="475128"/>
            <a:ext cx="3946930" cy="3970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2200" b="1" i="0" u="none" strike="noStrike" kern="1200" cap="none" spc="0" normalizeH="0" baseline="0" noProof="0" dirty="0">
                <a:ln>
                  <a:noFill/>
                </a:ln>
                <a:solidFill>
                  <a:prstClr val="black"/>
                </a:solidFill>
                <a:effectLst/>
                <a:uLnTx/>
                <a:uFillTx/>
                <a:latin typeface="Calibri" panose="020F0502020204030204"/>
              </a:rPr>
              <a:t>DIRECCIÓN DE CATASTRO</a:t>
            </a:r>
            <a:endParaRPr lang="es-ES" sz="2200" b="1" dirty="0">
              <a:solidFill>
                <a:prstClr val="black"/>
              </a:solidFill>
              <a:latin typeface="Calibri" panose="020F0502020204030204"/>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25155" y="955886"/>
            <a:ext cx="4939772" cy="5247590"/>
          </a:xfrm>
          <a:prstGeom prst="rect">
            <a:avLst/>
          </a:prstGeom>
          <a:noFill/>
        </p:spPr>
        <p:txBody>
          <a:bodyPr wrap="square" lIns="91440" tIns="45720" rIns="91440" bIns="45720" anchor="t">
            <a:spAutoFit/>
          </a:bodyPr>
          <a:lstStyle/>
          <a:p>
            <a:pPr algn="just">
              <a:spcAft>
                <a:spcPts val="600"/>
              </a:spcAft>
              <a:defRPr/>
            </a:pPr>
            <a:r>
              <a:rPr lang="es-MX" sz="1500" b="0" i="0" u="none" strike="noStrike" dirty="0">
                <a:solidFill>
                  <a:srgbClr val="000000"/>
                </a:solidFill>
                <a:effectLst/>
              </a:rPr>
              <a:t>Una de las funciones de la Dirección de Catastro es dar cumplimiento a lo establecido en la Ley de Hacienda del Municipio de Benito Juárez, en concordancia con la Ley de Catastro del Estado de Quintana Roo, particularmente en lo relacionado con la actualización de los valores catastrales de los predios sujetos al pago del impuesto predial.</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Durante el primer trimestre del año, y conforme al plan de trabajo, se lograron avances importantes:</a:t>
            </a:r>
          </a:p>
          <a:p>
            <a:pPr algn="just"/>
            <a:endParaRPr lang="es-MX" sz="1500" b="0" i="0" u="none" strike="noStrike" dirty="0">
              <a:solidFill>
                <a:srgbClr val="000000"/>
              </a:solidFill>
              <a:effectLst/>
            </a:endParaRPr>
          </a:p>
          <a:p>
            <a:pPr algn="just">
              <a:buFont typeface="Arial" panose="020B0604020202020204" pitchFamily="34" charset="0"/>
              <a:buChar char="•"/>
            </a:pPr>
            <a:r>
              <a:rPr lang="es-MX" sz="1500" b="1" i="0" u="none" strike="noStrike" dirty="0">
                <a:solidFill>
                  <a:srgbClr val="000000"/>
                </a:solidFill>
                <a:effectLst/>
              </a:rPr>
              <a:t>Predios modificados:</a:t>
            </a:r>
            <a:r>
              <a:rPr lang="es-MX" sz="1500" b="0" i="0" u="none" strike="noStrike" dirty="0">
                <a:solidFill>
                  <a:srgbClr val="000000"/>
                </a:solidFill>
                <a:effectLst/>
              </a:rPr>
              <a:t> Se alcanzó un avance del </a:t>
            </a:r>
            <a:r>
              <a:rPr lang="es-MX" sz="1500" b="1" i="0" u="none" strike="noStrike" dirty="0">
                <a:solidFill>
                  <a:srgbClr val="000000"/>
                </a:solidFill>
                <a:effectLst/>
              </a:rPr>
              <a:t>92%</a:t>
            </a:r>
            <a:r>
              <a:rPr lang="es-MX" sz="1500" b="0" i="0" u="none" strike="noStrike" dirty="0">
                <a:solidFill>
                  <a:srgbClr val="000000"/>
                </a:solidFill>
                <a:effectLst/>
              </a:rPr>
              <a:t> en la actualización de predios, al realizar 9,200 modificaciones, de un total de 10,000 programadas.</a:t>
            </a:r>
          </a:p>
          <a:p>
            <a:pPr algn="just">
              <a:buFont typeface="Arial" panose="020B0604020202020204" pitchFamily="34" charset="0"/>
              <a:buChar char="•"/>
            </a:pPr>
            <a:endParaRPr lang="es-MX" sz="1500" b="0" i="0" u="none" strike="noStrike" dirty="0">
              <a:solidFill>
                <a:srgbClr val="000000"/>
              </a:solidFill>
              <a:effectLst/>
            </a:endParaRPr>
          </a:p>
          <a:p>
            <a:pPr algn="just">
              <a:buFont typeface="Arial" panose="020B0604020202020204" pitchFamily="34" charset="0"/>
              <a:buChar char="•"/>
            </a:pPr>
            <a:r>
              <a:rPr lang="es-MX" sz="1500" b="1" i="0" u="none" strike="noStrike" dirty="0">
                <a:solidFill>
                  <a:srgbClr val="000000"/>
                </a:solidFill>
                <a:effectLst/>
              </a:rPr>
              <a:t>Atención a servicios:</a:t>
            </a:r>
            <a:r>
              <a:rPr lang="es-MX" sz="1500" b="0" i="0" u="none" strike="noStrike" dirty="0">
                <a:solidFill>
                  <a:srgbClr val="000000"/>
                </a:solidFill>
                <a:effectLst/>
              </a:rPr>
              <a:t> En cuanto a los trámites brindados, se atendió oportunamente el </a:t>
            </a:r>
            <a:r>
              <a:rPr lang="es-MX" sz="1500" b="1" i="0" u="none" strike="noStrike" dirty="0">
                <a:solidFill>
                  <a:srgbClr val="000000"/>
                </a:solidFill>
                <a:effectLst/>
              </a:rPr>
              <a:t>93.33%</a:t>
            </a:r>
            <a:r>
              <a:rPr lang="es-MX" sz="1500" b="0" i="0" u="none" strike="noStrike" dirty="0">
                <a:solidFill>
                  <a:srgbClr val="000000"/>
                </a:solidFill>
                <a:effectLst/>
              </a:rPr>
              <a:t> de los casos. Se recibieron 5,600 solicitudes de las 6,000 programadas, brindando respuesta pronta y eficiente a cada gestión.</a:t>
            </a:r>
          </a:p>
          <a:p>
            <a:pPr algn="just"/>
            <a:endParaRPr lang="es-MX" sz="1500" b="0" i="0" u="none" strike="noStrike" dirty="0">
              <a:solidFill>
                <a:srgbClr val="000000"/>
              </a:solidFill>
              <a:effectLst/>
            </a:endParaRPr>
          </a:p>
          <a:p>
            <a:pPr algn="just"/>
            <a:r>
              <a:rPr lang="es-MX" sz="1500" b="0" i="0" u="none" strike="noStrike" dirty="0">
                <a:solidFill>
                  <a:srgbClr val="000000"/>
                </a:solidFill>
                <a:effectLst/>
              </a:rPr>
              <a:t>Estos resultados reflejan el compromiso de la Dirección con la mejora continua y la atención eficaz a las necesidades del Municipio.</a:t>
            </a:r>
          </a:p>
        </p:txBody>
      </p:sp>
      <p:graphicFrame>
        <p:nvGraphicFramePr>
          <p:cNvPr id="2" name="Gráfico 1">
            <a:extLst>
              <a:ext uri="{FF2B5EF4-FFF2-40B4-BE49-F238E27FC236}">
                <a16:creationId xmlns:a16="http://schemas.microsoft.com/office/drawing/2014/main" id="{798A857C-6574-4383-8E99-BC68519EBF22}"/>
              </a:ext>
            </a:extLst>
          </p:cNvPr>
          <p:cNvGraphicFramePr>
            <a:graphicFrameLocks/>
          </p:cNvGraphicFramePr>
          <p:nvPr>
            <p:extLst>
              <p:ext uri="{D42A27DB-BD31-4B8C-83A1-F6EECF244321}">
                <p14:modId xmlns:p14="http://schemas.microsoft.com/office/powerpoint/2010/main" val="2895923299"/>
              </p:ext>
            </p:extLst>
          </p:nvPr>
        </p:nvGraphicFramePr>
        <p:xfrm>
          <a:off x="6095999" y="955886"/>
          <a:ext cx="5470845" cy="38175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3992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125409" y="408636"/>
            <a:ext cx="8360913"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Catastro</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sp>
        <p:nvSpPr>
          <p:cNvPr id="11" name="Elipse 10">
            <a:extLst>
              <a:ext uri="{FF2B5EF4-FFF2-40B4-BE49-F238E27FC236}">
                <a16:creationId xmlns:a16="http://schemas.microsoft.com/office/drawing/2014/main" id="{9A74444C-B39C-0F04-C26C-E45A2AA6DFB1}"/>
              </a:ext>
            </a:extLst>
          </p:cNvPr>
          <p:cNvSpPr/>
          <p:nvPr/>
        </p:nvSpPr>
        <p:spPr>
          <a:xfrm>
            <a:off x="8641080" y="2606041"/>
            <a:ext cx="205740" cy="228600"/>
          </a:xfrm>
          <a:prstGeom prst="ellipse">
            <a:avLst/>
          </a:prstGeom>
          <a:solidFill>
            <a:schemeClr val="bg1">
              <a:alpha val="7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pic>
        <p:nvPicPr>
          <p:cNvPr id="3" name="Imagen 2">
            <a:extLst>
              <a:ext uri="{FF2B5EF4-FFF2-40B4-BE49-F238E27FC236}">
                <a16:creationId xmlns:a16="http://schemas.microsoft.com/office/drawing/2014/main" id="{B8FCBB4F-EBCE-4AC8-C468-95CF7194755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12032" y="1857761"/>
            <a:ext cx="2300212" cy="1725159"/>
          </a:xfrm>
          <a:prstGeom prst="rect">
            <a:avLst/>
          </a:prstGeom>
          <a:effectLst>
            <a:glow rad="101600">
              <a:schemeClr val="accent3">
                <a:satMod val="175000"/>
                <a:alpha val="40000"/>
              </a:schemeClr>
            </a:glow>
          </a:effectLst>
        </p:spPr>
      </p:pic>
      <p:pic>
        <p:nvPicPr>
          <p:cNvPr id="6" name="Imagen 5">
            <a:extLst>
              <a:ext uri="{FF2B5EF4-FFF2-40B4-BE49-F238E27FC236}">
                <a16:creationId xmlns:a16="http://schemas.microsoft.com/office/drawing/2014/main" id="{559D91BE-F00E-C871-09CF-9AF4D93153D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379168" y="1779441"/>
            <a:ext cx="2558563" cy="1803479"/>
          </a:xfrm>
          <a:prstGeom prst="rect">
            <a:avLst/>
          </a:prstGeom>
          <a:effectLst>
            <a:glow rad="101600">
              <a:schemeClr val="accent3">
                <a:satMod val="175000"/>
                <a:alpha val="40000"/>
              </a:schemeClr>
            </a:glow>
          </a:effectLst>
        </p:spPr>
      </p:pic>
      <p:pic>
        <p:nvPicPr>
          <p:cNvPr id="8" name="Imagen 7">
            <a:extLst>
              <a:ext uri="{FF2B5EF4-FFF2-40B4-BE49-F238E27FC236}">
                <a16:creationId xmlns:a16="http://schemas.microsoft.com/office/drawing/2014/main" id="{67768DC6-B41D-9938-524B-6D6B9620DA51}"/>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4508343" y="3949902"/>
            <a:ext cx="2300212" cy="1997242"/>
          </a:xfrm>
          <a:prstGeom prst="rect">
            <a:avLst/>
          </a:prstGeom>
          <a:effectLst>
            <a:glow rad="101600">
              <a:schemeClr val="accent3">
                <a:satMod val="175000"/>
                <a:alpha val="40000"/>
              </a:schemeClr>
            </a:glow>
          </a:effectLst>
        </p:spPr>
      </p:pic>
      <p:pic>
        <p:nvPicPr>
          <p:cNvPr id="12" name="Imagen 11">
            <a:extLst>
              <a:ext uri="{FF2B5EF4-FFF2-40B4-BE49-F238E27FC236}">
                <a16:creationId xmlns:a16="http://schemas.microsoft.com/office/drawing/2014/main" id="{B749AEE7-3885-3ED0-B049-749F6BF6240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560067" y="1779441"/>
            <a:ext cx="2300212" cy="1803480"/>
          </a:xfrm>
          <a:prstGeom prst="rect">
            <a:avLst/>
          </a:prstGeom>
          <a:effectLst>
            <a:glow rad="101600">
              <a:schemeClr val="accent3">
                <a:satMod val="175000"/>
                <a:alpha val="40000"/>
              </a:schemeClr>
            </a:glow>
          </a:effectLst>
        </p:spPr>
      </p:pic>
    </p:spTree>
    <p:extLst>
      <p:ext uri="{BB962C8B-B14F-4D97-AF65-F5344CB8AC3E}">
        <p14:creationId xmlns:p14="http://schemas.microsoft.com/office/powerpoint/2010/main" val="2443544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062583" y="191646"/>
            <a:ext cx="4038439" cy="701731"/>
          </a:xfrm>
          <a:prstGeom prst="rect">
            <a:avLst/>
          </a:prstGeom>
          <a:noFill/>
        </p:spPr>
        <p:txBody>
          <a:bodyPr wrap="square">
            <a:spAutoFit/>
          </a:bodyPr>
          <a:lstStyle/>
          <a:p>
            <a:pPr lvl="0" algn="ctr">
              <a:lnSpc>
                <a:spcPct val="90000"/>
              </a:lnSpc>
              <a:spcAft>
                <a:spcPts val="600"/>
              </a:spcAft>
              <a:defRPr/>
            </a:pPr>
            <a:r>
              <a:rPr lang="en-US" sz="2200" b="1" dirty="0"/>
              <a:t>DIRECCIÓN DE COMERCIO Y SERVICIOS EN LA VÍA PÚBLICA</a:t>
            </a:r>
            <a:endParaRPr kumimoji="0" lang="es-ES_tradnl" sz="2200" b="1" i="0" u="none" strike="noStrike" kern="1200" cap="none" spc="0" normalizeH="0" baseline="0" noProof="0" dirty="0">
              <a:ln>
                <a:noFill/>
              </a:ln>
              <a:effectLst/>
              <a:uLnTx/>
              <a:uFillTx/>
              <a:ea typeface="+mn-ea"/>
              <a:cs typeface="+mn-cs"/>
            </a:endParaRPr>
          </a:p>
        </p:txBody>
      </p:sp>
      <p:sp>
        <p:nvSpPr>
          <p:cNvPr id="7" name="CuadroTexto 6">
            <a:extLst>
              <a:ext uri="{FF2B5EF4-FFF2-40B4-BE49-F238E27FC236}">
                <a16:creationId xmlns:a16="http://schemas.microsoft.com/office/drawing/2014/main" id="{5682B321-DAC3-1D31-83C7-E97BC08B4082}"/>
              </a:ext>
            </a:extLst>
          </p:cNvPr>
          <p:cNvSpPr txBox="1"/>
          <p:nvPr/>
        </p:nvSpPr>
        <p:spPr>
          <a:xfrm>
            <a:off x="761428" y="985730"/>
            <a:ext cx="4640751" cy="5447645"/>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La D</a:t>
            </a:r>
            <a:r>
              <a:rPr lang="es-ES" sz="1400" dirty="0" err="1">
                <a:solidFill>
                  <a:prstClr val="black"/>
                </a:solidFill>
                <a:latin typeface="Calibri" panose="020F0502020204030204"/>
              </a:rPr>
              <a:t>irección</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de Comercio y Servicios en la Vía Pública, dentro de sus funciones,</a:t>
            </a:r>
            <a:r>
              <a:rPr lang="es-ES" sz="1400" dirty="0">
                <a:solidFill>
                  <a:prstClr val="black"/>
                </a:solidFill>
                <a:latin typeface="Calibri" panose="020F0502020204030204"/>
              </a:rPr>
              <a:t> tiene bajo</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400" dirty="0">
                <a:solidFill>
                  <a:prstClr val="black"/>
                </a:solidFill>
                <a:latin typeface="Calibri" panose="020F0502020204030204"/>
              </a:rPr>
              <a:t>realizar</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operativos, verificaciones e inspecciones a comercios en vía pública, con el objetivo de regular y controlar el comercio en el Municipio de </a:t>
            </a:r>
            <a:r>
              <a:rPr lang="es-ES" sz="1400" dirty="0">
                <a:solidFill>
                  <a:prstClr val="black"/>
                </a:solidFill>
                <a:latin typeface="Calibri" panose="020F0502020204030204"/>
              </a:rPr>
              <a:t>B</a:t>
            </a:r>
            <a:r>
              <a:rPr kumimoji="0" lang="es-ES" sz="1400" b="0" i="0" u="none" strike="noStrike" kern="1200" cap="none" spc="0" normalizeH="0" baseline="0" noProof="0" dirty="0" err="1">
                <a:ln>
                  <a:noFill/>
                </a:ln>
                <a:solidFill>
                  <a:prstClr val="black"/>
                </a:solidFill>
                <a:effectLst/>
                <a:uLnTx/>
                <a:uFillTx/>
                <a:latin typeface="Calibri" panose="020F0502020204030204"/>
                <a:ea typeface="+mn-ea"/>
                <a:cs typeface="+mn-cs"/>
              </a:rPr>
              <a:t>enito</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400" dirty="0">
                <a:solidFill>
                  <a:prstClr val="black"/>
                </a:solidFill>
                <a:latin typeface="Calibri" panose="020F0502020204030204"/>
              </a:rPr>
              <a:t>J</a:t>
            </a:r>
            <a:r>
              <a:rPr kumimoji="0" lang="es-ES" sz="1400" b="0" i="0" u="none" strike="noStrike" kern="1200" cap="none" spc="0" normalizeH="0" baseline="0" noProof="0" dirty="0" err="1">
                <a:ln>
                  <a:noFill/>
                </a:ln>
                <a:solidFill>
                  <a:prstClr val="black"/>
                </a:solidFill>
                <a:effectLst/>
                <a:uLnTx/>
                <a:uFillTx/>
                <a:latin typeface="Calibri" panose="020F0502020204030204"/>
                <a:ea typeface="+mn-ea"/>
                <a:cs typeface="+mn-cs"/>
              </a:rPr>
              <a:t>uárez</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s-ES" sz="1400" dirty="0">
                <a:solidFill>
                  <a:prstClr val="black"/>
                </a:solidFill>
                <a:latin typeface="Calibri" panose="020F0502020204030204"/>
              </a:rPr>
              <a:t>Q</a:t>
            </a:r>
            <a:r>
              <a:rPr kumimoji="0" lang="es-ES" sz="1400" b="0" i="0" u="none" strike="noStrike" kern="1200" cap="none" spc="0" normalizeH="0" baseline="0" noProof="0" dirty="0" err="1">
                <a:ln>
                  <a:noFill/>
                </a:ln>
                <a:solidFill>
                  <a:prstClr val="black"/>
                </a:solidFill>
                <a:effectLst/>
                <a:uLnTx/>
                <a:uFillTx/>
                <a:latin typeface="Calibri" panose="020F0502020204030204"/>
                <a:ea typeface="+mn-ea"/>
                <a:cs typeface="+mn-cs"/>
              </a:rPr>
              <a:t>uintana</a:t>
            </a:r>
            <a:r>
              <a:rPr kumimoji="0" lang="es-ES" sz="1400" b="0" i="0" u="none" strike="noStrike" kern="1200" cap="none" spc="0" normalizeH="0" baseline="0" noProof="0" dirty="0">
                <a:ln>
                  <a:noFill/>
                </a:ln>
                <a:solidFill>
                  <a:prstClr val="black"/>
                </a:solidFill>
                <a:effectLst/>
                <a:uLnTx/>
                <a:uFillTx/>
                <a:latin typeface="Calibri" panose="020F0502020204030204"/>
                <a:ea typeface="+mn-ea"/>
                <a:cs typeface="+mn-cs"/>
              </a:rPr>
              <a:t> Roo.</a:t>
            </a:r>
          </a:p>
          <a:p>
            <a:pPr algn="just"/>
            <a:r>
              <a:rPr lang="es-MX" sz="1400" b="0" i="0" u="none" strike="noStrike" dirty="0">
                <a:solidFill>
                  <a:srgbClr val="000000"/>
                </a:solidFill>
                <a:effectLst/>
              </a:rPr>
              <a:t>En relación con las actividades a cargo de esta Dirección, se reporta un avance positivo al cierre del primer trimestre del año. De acuerdo con las metas establecidas en el plan de trabajo:</a:t>
            </a:r>
          </a:p>
          <a:p>
            <a:pPr algn="just"/>
            <a:endParaRPr lang="es-MX" sz="1400" b="0" i="0" u="none" strike="noStrike" dirty="0">
              <a:solidFill>
                <a:srgbClr val="000000"/>
              </a:solidFill>
              <a:effectLst/>
            </a:endParaRPr>
          </a:p>
          <a:p>
            <a:pPr algn="just">
              <a:buFont typeface="Arial" panose="020B0604020202020204" pitchFamily="34" charset="0"/>
              <a:buChar char="•"/>
            </a:pPr>
            <a:r>
              <a:rPr lang="es-MX" sz="1400" b="1" i="0" u="none" strike="noStrike" dirty="0">
                <a:solidFill>
                  <a:srgbClr val="000000"/>
                </a:solidFill>
                <a:effectLst/>
              </a:rPr>
              <a:t>Verificación de comercios informales:</a:t>
            </a:r>
            <a:r>
              <a:rPr lang="es-MX" sz="1400" b="0" i="0" u="none" strike="noStrike" dirty="0">
                <a:solidFill>
                  <a:srgbClr val="000000"/>
                </a:solidFill>
                <a:effectLst/>
              </a:rPr>
              <a:t> Se superó la meta en un </a:t>
            </a:r>
            <a:r>
              <a:rPr lang="es-MX" sz="1400" b="1" i="0" u="none" strike="noStrike" dirty="0">
                <a:solidFill>
                  <a:srgbClr val="000000"/>
                </a:solidFill>
                <a:effectLst/>
              </a:rPr>
              <a:t>102%, </a:t>
            </a:r>
            <a:r>
              <a:rPr lang="es-MX" sz="1400" b="0" i="0" u="none" strike="noStrike" dirty="0">
                <a:solidFill>
                  <a:srgbClr val="000000"/>
                </a:solidFill>
                <a:effectLst/>
              </a:rPr>
              <a:t>con un total de 408 comercios verificados frente a los 400 programados.</a:t>
            </a:r>
          </a:p>
          <a:p>
            <a:pPr algn="just">
              <a:buFont typeface="Arial" panose="020B0604020202020204" pitchFamily="34" charset="0"/>
              <a:buChar char="•"/>
            </a:pPr>
            <a:endParaRPr lang="es-MX" sz="1400" b="0" i="0" u="none" strike="noStrike" dirty="0">
              <a:solidFill>
                <a:srgbClr val="000000"/>
              </a:solidFill>
              <a:effectLst/>
            </a:endParaRPr>
          </a:p>
          <a:p>
            <a:pPr algn="just">
              <a:buFont typeface="Arial" panose="020B0604020202020204" pitchFamily="34" charset="0"/>
              <a:buChar char="•"/>
            </a:pPr>
            <a:r>
              <a:rPr lang="es-MX" sz="1400" b="1" i="0" u="none" strike="noStrike" dirty="0">
                <a:solidFill>
                  <a:srgbClr val="000000"/>
                </a:solidFill>
                <a:effectLst/>
              </a:rPr>
              <a:t>Atención a quejas ciudadanas:</a:t>
            </a:r>
            <a:r>
              <a:rPr lang="es-MX" sz="1400" b="0" i="0" u="none" strike="noStrike" dirty="0">
                <a:solidFill>
                  <a:srgbClr val="000000"/>
                </a:solidFill>
                <a:effectLst/>
              </a:rPr>
              <a:t> Se atendieron 57 quejas, lo que representa un cumplimiento por arriba de la meta, con el </a:t>
            </a:r>
            <a:r>
              <a:rPr lang="es-MX" sz="1400" b="1" i="0" u="none" strike="noStrike" dirty="0">
                <a:solidFill>
                  <a:srgbClr val="000000"/>
                </a:solidFill>
                <a:effectLst/>
              </a:rPr>
              <a:t>126.66% </a:t>
            </a:r>
            <a:r>
              <a:rPr lang="es-MX" sz="1400" b="0" i="0" u="none" strike="noStrike" dirty="0">
                <a:solidFill>
                  <a:srgbClr val="000000"/>
                </a:solidFill>
                <a:effectLst/>
              </a:rPr>
              <a:t>respecto a la meta trimestral de 45 atenciones.</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Este incremento en las cifras se debe, en parte, al aumento en el número de comerciantes que operan fuera del marco de la reglamentaci</a:t>
            </a:r>
            <a:r>
              <a:rPr lang="es-MX" sz="1400" dirty="0">
                <a:solidFill>
                  <a:srgbClr val="000000"/>
                </a:solidFill>
              </a:rPr>
              <a:t>ón en materia</a:t>
            </a:r>
            <a:r>
              <a:rPr lang="es-MX" sz="1400" b="0" i="0" u="none" strike="noStrike" dirty="0">
                <a:solidFill>
                  <a:srgbClr val="000000"/>
                </a:solidFill>
                <a:effectLst/>
              </a:rPr>
              <a:t> de </a:t>
            </a:r>
            <a:r>
              <a:rPr lang="es-MX" sz="1400" dirty="0">
                <a:solidFill>
                  <a:srgbClr val="000000"/>
                </a:solidFill>
              </a:rPr>
              <a:t>c</a:t>
            </a:r>
            <a:r>
              <a:rPr lang="es-MX" sz="1400" b="0" i="0" u="none" strike="noStrike" dirty="0">
                <a:solidFill>
                  <a:srgbClr val="000000"/>
                </a:solidFill>
                <a:effectLst/>
              </a:rPr>
              <a:t>omercio y servicios en vía </a:t>
            </a:r>
            <a:r>
              <a:rPr lang="es-MX" sz="1400" dirty="0">
                <a:solidFill>
                  <a:srgbClr val="000000"/>
                </a:solidFill>
              </a:rPr>
              <a:t>p</a:t>
            </a:r>
            <a:r>
              <a:rPr lang="es-MX" sz="1400" b="0" i="0" u="none" strike="noStrike" dirty="0">
                <a:solidFill>
                  <a:srgbClr val="000000"/>
                </a:solidFill>
                <a:effectLst/>
              </a:rPr>
              <a:t>ública. Esta Dirección, en cumplimiento de sus facultades, ha actuado en consecuencia, retirando a los comerciantes que no cumplen con la normativa e invitándolos a regularizar su situación.</a:t>
            </a:r>
          </a:p>
        </p:txBody>
      </p:sp>
      <p:graphicFrame>
        <p:nvGraphicFramePr>
          <p:cNvPr id="3" name="Gráfico 2">
            <a:extLst>
              <a:ext uri="{FF2B5EF4-FFF2-40B4-BE49-F238E27FC236}">
                <a16:creationId xmlns:a16="http://schemas.microsoft.com/office/drawing/2014/main" id="{FFA9B406-32C4-4C16-BFEF-9A9CFC3958FD}"/>
              </a:ext>
            </a:extLst>
          </p:cNvPr>
          <p:cNvGraphicFramePr>
            <a:graphicFrameLocks/>
          </p:cNvGraphicFramePr>
          <p:nvPr>
            <p:extLst>
              <p:ext uri="{D42A27DB-BD31-4B8C-83A1-F6EECF244321}">
                <p14:modId xmlns:p14="http://schemas.microsoft.com/office/powerpoint/2010/main" val="1667444299"/>
              </p:ext>
            </p:extLst>
          </p:nvPr>
        </p:nvGraphicFramePr>
        <p:xfrm>
          <a:off x="6222197" y="1396874"/>
          <a:ext cx="5208375" cy="40642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56184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335666" y="408636"/>
            <a:ext cx="11655796" cy="954107"/>
          </a:xfrm>
          <a:prstGeom prst="rect">
            <a:avLst/>
          </a:prstGeom>
          <a:noFill/>
        </p:spPr>
        <p:txBody>
          <a:bodyPr wrap="square" lIns="91440" tIns="45720" rIns="91440" bIns="45720">
            <a:spAutoFit/>
          </a:bodyPr>
          <a:lstStyle/>
          <a:p>
            <a:pPr algn="ctr"/>
            <a:r>
              <a:rPr lang="es-ES" sz="2800">
                <a:effectLst>
                  <a:outerShdw blurRad="38100" dist="38100" dir="2700000" algn="tl">
                    <a:srgbClr val="000000">
                      <a:alpha val="43137"/>
                    </a:srgbClr>
                  </a:outerShdw>
                </a:effectLst>
                <a:latin typeface="Arial Black" panose="020B0A04020102020204" pitchFamily="34" charset="0"/>
              </a:rPr>
              <a:t>Evidencias </a:t>
            </a:r>
          </a:p>
          <a:p>
            <a:pPr algn="ctr"/>
            <a:r>
              <a:rPr lang="es-ES" sz="2800">
                <a:effectLst>
                  <a:outerShdw blurRad="38100" dist="38100" dir="2700000" algn="tl">
                    <a:srgbClr val="000000">
                      <a:alpha val="43137"/>
                    </a:srgbClr>
                  </a:outerShdw>
                </a:effectLst>
                <a:latin typeface="Arial Black" panose="020B0A04020102020204" pitchFamily="34" charset="0"/>
              </a:rPr>
              <a:t>Dirección de Comercio y Servicios en la Vía Pública</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2" name="Imagen 1">
            <a:extLst>
              <a:ext uri="{FF2B5EF4-FFF2-40B4-BE49-F238E27FC236}">
                <a16:creationId xmlns:a16="http://schemas.microsoft.com/office/drawing/2014/main" id="{734BCE43-3411-C4AB-3486-736D339EA8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8929" y="1633869"/>
            <a:ext cx="2307304" cy="2408742"/>
          </a:xfrm>
          <a:prstGeom prst="rect">
            <a:avLst/>
          </a:prstGeom>
          <a:effectLst>
            <a:glow rad="101600">
              <a:schemeClr val="accent3">
                <a:satMod val="175000"/>
                <a:alpha val="40000"/>
              </a:schemeClr>
            </a:glow>
          </a:effectLst>
        </p:spPr>
      </p:pic>
      <p:pic>
        <p:nvPicPr>
          <p:cNvPr id="3" name="Imagen 2">
            <a:extLst>
              <a:ext uri="{FF2B5EF4-FFF2-40B4-BE49-F238E27FC236}">
                <a16:creationId xmlns:a16="http://schemas.microsoft.com/office/drawing/2014/main" id="{16153B6C-0019-32DB-6904-957950CBD99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653182" y="1633869"/>
            <a:ext cx="2382005" cy="2408742"/>
          </a:xfrm>
          <a:prstGeom prst="rect">
            <a:avLst/>
          </a:prstGeom>
          <a:effectLst>
            <a:glow rad="101600">
              <a:schemeClr val="accent3">
                <a:satMod val="175000"/>
                <a:alpha val="40000"/>
              </a:schemeClr>
            </a:glow>
          </a:effectLst>
        </p:spPr>
      </p:pic>
      <p:pic>
        <p:nvPicPr>
          <p:cNvPr id="5" name="Imagen 4">
            <a:extLst>
              <a:ext uri="{FF2B5EF4-FFF2-40B4-BE49-F238E27FC236}">
                <a16:creationId xmlns:a16="http://schemas.microsoft.com/office/drawing/2014/main" id="{E7205539-BAD2-5EC9-5BB2-3F27600CEBE1}"/>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8606496" y="1633869"/>
            <a:ext cx="2382004" cy="2408741"/>
          </a:xfrm>
          <a:prstGeom prst="rect">
            <a:avLst/>
          </a:prstGeom>
          <a:effectLst>
            <a:glow rad="101600">
              <a:schemeClr val="accent3">
                <a:satMod val="175000"/>
                <a:alpha val="40000"/>
              </a:schemeClr>
            </a:glow>
          </a:effectLst>
        </p:spPr>
      </p:pic>
      <p:pic>
        <p:nvPicPr>
          <p:cNvPr id="6" name="Imagen 5">
            <a:extLst>
              <a:ext uri="{FF2B5EF4-FFF2-40B4-BE49-F238E27FC236}">
                <a16:creationId xmlns:a16="http://schemas.microsoft.com/office/drawing/2014/main" id="{1918A5C9-F666-D996-64A7-983A3EA8483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021055" y="1633869"/>
            <a:ext cx="2307305" cy="2408742"/>
          </a:xfrm>
          <a:prstGeom prst="rect">
            <a:avLst/>
          </a:prstGeom>
          <a:effectLst>
            <a:glow rad="101600">
              <a:schemeClr val="accent3">
                <a:satMod val="175000"/>
                <a:alpha val="40000"/>
              </a:schemeClr>
            </a:glow>
          </a:effectLst>
        </p:spPr>
      </p:pic>
      <p:pic>
        <p:nvPicPr>
          <p:cNvPr id="7" name="Imagen 6">
            <a:extLst>
              <a:ext uri="{FF2B5EF4-FFF2-40B4-BE49-F238E27FC236}">
                <a16:creationId xmlns:a16="http://schemas.microsoft.com/office/drawing/2014/main" id="{0E71A691-9B7B-EEDB-B81A-3DCD22AF5D5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8929" y="4264021"/>
            <a:ext cx="2307304" cy="2008082"/>
          </a:xfrm>
          <a:prstGeom prst="rect">
            <a:avLst/>
          </a:prstGeom>
          <a:effectLst>
            <a:glow rad="101600">
              <a:schemeClr val="accent3">
                <a:satMod val="175000"/>
                <a:alpha val="40000"/>
              </a:schemeClr>
            </a:glow>
          </a:effectLst>
        </p:spPr>
      </p:pic>
      <p:pic>
        <p:nvPicPr>
          <p:cNvPr id="8" name="Imagen 7">
            <a:extLst>
              <a:ext uri="{FF2B5EF4-FFF2-40B4-BE49-F238E27FC236}">
                <a16:creationId xmlns:a16="http://schemas.microsoft.com/office/drawing/2014/main" id="{18225850-DBBC-F4C6-D1B1-F4A756F004B5}"/>
              </a:ext>
            </a:extLst>
          </p:cNvPr>
          <p:cNvPicPr>
            <a:picLocks noChangeAspect="1"/>
          </p:cNvPicPr>
          <p:nvPr/>
        </p:nvPicPr>
        <p:blipFill>
          <a:blip r:embed="rId9" cstate="print">
            <a:extLst>
              <a:ext uri="{28A0092B-C50C-407E-A947-70E740481C1C}">
                <a14:useLocalDpi xmlns:a14="http://schemas.microsoft.com/office/drawing/2010/main"/>
              </a:ext>
            </a:extLst>
          </a:blip>
          <a:srcRect/>
          <a:stretch/>
        </p:blipFill>
        <p:spPr>
          <a:xfrm>
            <a:off x="5653180" y="4264020"/>
            <a:ext cx="2382004" cy="2006747"/>
          </a:xfrm>
          <a:prstGeom prst="rect">
            <a:avLst/>
          </a:prstGeom>
          <a:effectLst>
            <a:glow rad="101600">
              <a:schemeClr val="accent3">
                <a:satMod val="175000"/>
                <a:alpha val="40000"/>
              </a:schemeClr>
            </a:glow>
          </a:effectLst>
        </p:spPr>
      </p:pic>
      <p:pic>
        <p:nvPicPr>
          <p:cNvPr id="10" name="Imagen 9">
            <a:extLst>
              <a:ext uri="{FF2B5EF4-FFF2-40B4-BE49-F238E27FC236}">
                <a16:creationId xmlns:a16="http://schemas.microsoft.com/office/drawing/2014/main" id="{AE84B245-E19D-BCB1-46A9-F688F51A0C0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021055" y="4264020"/>
            <a:ext cx="2307303" cy="2008081"/>
          </a:xfrm>
          <a:prstGeom prst="rect">
            <a:avLst/>
          </a:prstGeom>
          <a:effectLst>
            <a:glow rad="101600">
              <a:schemeClr val="accent3">
                <a:satMod val="175000"/>
                <a:alpha val="40000"/>
              </a:schemeClr>
            </a:glow>
          </a:effectLst>
        </p:spPr>
      </p:pic>
      <p:pic>
        <p:nvPicPr>
          <p:cNvPr id="11" name="Imagen 10">
            <a:extLst>
              <a:ext uri="{FF2B5EF4-FFF2-40B4-BE49-F238E27FC236}">
                <a16:creationId xmlns:a16="http://schemas.microsoft.com/office/drawing/2014/main" id="{7955B4EA-5DDA-69DA-4A98-C894CBBB5212}"/>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8606496" y="4264020"/>
            <a:ext cx="2382004" cy="2006748"/>
          </a:xfrm>
          <a:prstGeom prst="rect">
            <a:avLst/>
          </a:prstGeom>
          <a:effectLst>
            <a:glow rad="101600">
              <a:schemeClr val="accent3">
                <a:satMod val="175000"/>
                <a:alpha val="40000"/>
              </a:schemeClr>
            </a:glow>
          </a:effectLst>
        </p:spPr>
      </p:pic>
      <p:sp>
        <p:nvSpPr>
          <p:cNvPr id="12" name="Elipse 11">
            <a:extLst>
              <a:ext uri="{FF2B5EF4-FFF2-40B4-BE49-F238E27FC236}">
                <a16:creationId xmlns:a16="http://schemas.microsoft.com/office/drawing/2014/main" id="{7FD5B11E-6A9F-AE70-13BD-751DE2B6799C}"/>
              </a:ext>
            </a:extLst>
          </p:cNvPr>
          <p:cNvSpPr/>
          <p:nvPr/>
        </p:nvSpPr>
        <p:spPr>
          <a:xfrm>
            <a:off x="791122" y="1992279"/>
            <a:ext cx="263861" cy="320362"/>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Elipse 12">
            <a:extLst>
              <a:ext uri="{FF2B5EF4-FFF2-40B4-BE49-F238E27FC236}">
                <a16:creationId xmlns:a16="http://schemas.microsoft.com/office/drawing/2014/main" id="{2300CD07-0F2F-0B2A-8079-0F4AD0D0E916}"/>
              </a:ext>
            </a:extLst>
          </p:cNvPr>
          <p:cNvSpPr/>
          <p:nvPr/>
        </p:nvSpPr>
        <p:spPr>
          <a:xfrm>
            <a:off x="3060205" y="2628342"/>
            <a:ext cx="263861" cy="2346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Elipse 13">
            <a:extLst>
              <a:ext uri="{FF2B5EF4-FFF2-40B4-BE49-F238E27FC236}">
                <a16:creationId xmlns:a16="http://schemas.microsoft.com/office/drawing/2014/main" id="{CA411F9C-A7D4-D8BB-2870-E74529F8D63D}"/>
              </a:ext>
            </a:extLst>
          </p:cNvPr>
          <p:cNvSpPr/>
          <p:nvPr/>
        </p:nvSpPr>
        <p:spPr>
          <a:xfrm>
            <a:off x="3438640" y="2517877"/>
            <a:ext cx="263861" cy="234654"/>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Elipse 14">
            <a:extLst>
              <a:ext uri="{FF2B5EF4-FFF2-40B4-BE49-F238E27FC236}">
                <a16:creationId xmlns:a16="http://schemas.microsoft.com/office/drawing/2014/main" id="{918395A6-F3C1-742D-8ED2-B78FE3A26EC4}"/>
              </a:ext>
            </a:extLst>
          </p:cNvPr>
          <p:cNvSpPr/>
          <p:nvPr/>
        </p:nvSpPr>
        <p:spPr>
          <a:xfrm>
            <a:off x="8606496" y="4759887"/>
            <a:ext cx="220263" cy="269313"/>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Elipse 15">
            <a:extLst>
              <a:ext uri="{FF2B5EF4-FFF2-40B4-BE49-F238E27FC236}">
                <a16:creationId xmlns:a16="http://schemas.microsoft.com/office/drawing/2014/main" id="{4EAFE93E-3B55-95E6-FFEB-2531910235E2}"/>
              </a:ext>
            </a:extLst>
          </p:cNvPr>
          <p:cNvSpPr/>
          <p:nvPr/>
        </p:nvSpPr>
        <p:spPr>
          <a:xfrm>
            <a:off x="9293289" y="5214800"/>
            <a:ext cx="158621" cy="19390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82276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1186339" y="527033"/>
            <a:ext cx="3842072" cy="397032"/>
          </a:xfrm>
          <a:prstGeom prst="rect">
            <a:avLst/>
          </a:prstGeom>
          <a:noFill/>
        </p:spPr>
        <p:txBody>
          <a:bodyPr wrap="square">
            <a:spAutoFit/>
          </a:bodyPr>
          <a:lstStyle/>
          <a:p>
            <a:pPr lvl="0" algn="ctr">
              <a:lnSpc>
                <a:spcPct val="90000"/>
              </a:lnSpc>
              <a:spcAft>
                <a:spcPts val="600"/>
              </a:spcAft>
              <a:defRPr/>
            </a:pPr>
            <a:r>
              <a:rPr lang="es-ES_tradnl" sz="2200" b="1" dirty="0"/>
              <a:t>DIRECCIÓN DE CONTABILIDAD</a:t>
            </a:r>
            <a:endParaRPr kumimoji="0" lang="es-ES_tradnl" sz="2200" b="1" i="0" u="none" strike="noStrike" kern="1200" cap="none" spc="0" normalizeH="0" baseline="0" noProof="0" dirty="0">
              <a:ln>
                <a:noFill/>
              </a:ln>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648456" y="1043730"/>
            <a:ext cx="4735307" cy="5262979"/>
          </a:xfrm>
          <a:prstGeom prst="rect">
            <a:avLst/>
          </a:prstGeom>
          <a:noFill/>
        </p:spPr>
        <p:txBody>
          <a:bodyPr wrap="square">
            <a:spAutoFit/>
          </a:bodyPr>
          <a:lstStyle/>
          <a:p>
            <a:pPr algn="just"/>
            <a:r>
              <a:rPr lang="es-MX" sz="1400" b="0" i="0" u="none" strike="noStrike" dirty="0">
                <a:solidFill>
                  <a:srgbClr val="000000"/>
                </a:solidFill>
                <a:effectLst/>
              </a:rPr>
              <a:t>La Dirección de Contabilidad alcanzó un </a:t>
            </a:r>
            <a:r>
              <a:rPr lang="es-MX" sz="1400" b="1" i="0" u="none" strike="noStrike" dirty="0">
                <a:solidFill>
                  <a:srgbClr val="000000"/>
                </a:solidFill>
                <a:effectLst/>
              </a:rPr>
              <a:t>100% de cumplimiento</a:t>
            </a:r>
            <a:r>
              <a:rPr lang="es-MX" sz="1400" b="0" i="0" u="none" strike="noStrike" dirty="0">
                <a:solidFill>
                  <a:srgbClr val="000000"/>
                </a:solidFill>
                <a:effectLst/>
              </a:rPr>
              <a:t> en 3 actividades programadas para el primer trimestre; manteniendo la entrega oportuna de reportes financieros, al realizar las 27 publicaciones planteadas; asimismo, en la presentación de avances de gestión financiera, </a:t>
            </a:r>
            <a:r>
              <a:rPr lang="es-MX" sz="1400" dirty="0">
                <a:solidFill>
                  <a:srgbClr val="000000"/>
                </a:solidFill>
              </a:rPr>
              <a:t>al cumplir con la presentación del único avance </a:t>
            </a:r>
            <a:r>
              <a:rPr lang="es-MX" sz="1400" b="0" i="0" u="none" strike="noStrike" dirty="0">
                <a:solidFill>
                  <a:srgbClr val="000000"/>
                </a:solidFill>
                <a:effectLst/>
              </a:rPr>
              <a:t>proyectado</a:t>
            </a:r>
            <a:r>
              <a:rPr lang="es-MX" sz="1400" dirty="0">
                <a:solidFill>
                  <a:srgbClr val="000000"/>
                </a:solidFill>
              </a:rPr>
              <a:t>; y en la actividad de Periodos Contables Entregados, </a:t>
            </a:r>
            <a:r>
              <a:rPr lang="es-MX" sz="1400" b="0" i="0" u="none" strike="noStrike" dirty="0">
                <a:solidFill>
                  <a:srgbClr val="000000"/>
                </a:solidFill>
                <a:effectLst/>
              </a:rPr>
              <a:t>haciendo entrega de los 3 periodos programados</a:t>
            </a:r>
            <a:r>
              <a:rPr lang="es-MX" sz="1400" dirty="0">
                <a:solidFill>
                  <a:srgbClr val="000000"/>
                </a:solidFill>
              </a:rPr>
              <a:t> en el primer trimestre.</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Este resultado fue posible gracias al trabajo conjunto y coordinado con las distintas Dependencias </a:t>
            </a:r>
            <a:r>
              <a:rPr lang="es-MX" sz="1400" dirty="0">
                <a:solidFill>
                  <a:srgbClr val="000000"/>
                </a:solidFill>
              </a:rPr>
              <a:t>M</a:t>
            </a:r>
            <a:r>
              <a:rPr lang="es-MX" sz="1400" b="0" i="0" u="none" strike="noStrike" dirty="0">
                <a:solidFill>
                  <a:srgbClr val="000000"/>
                </a:solidFill>
                <a:effectLst/>
              </a:rPr>
              <a:t>unicipales, lo cual ha permitido fortalecer la gestión contable y garantizar la transparencia en el manejo de los recursos públicos.</a:t>
            </a:r>
          </a:p>
          <a:p>
            <a:pPr algn="just"/>
            <a:endParaRPr lang="es-MX" sz="1400" b="0" i="0" u="none" strike="noStrike" dirty="0">
              <a:solidFill>
                <a:srgbClr val="000000"/>
              </a:solidFill>
              <a:effectLst/>
            </a:endParaRPr>
          </a:p>
          <a:p>
            <a:pPr algn="just"/>
            <a:r>
              <a:rPr lang="es-MX" sz="1400" b="0" i="0" u="none" strike="noStrike" dirty="0">
                <a:solidFill>
                  <a:srgbClr val="000000"/>
                </a:solidFill>
                <a:effectLst/>
              </a:rPr>
              <a:t>Cabe destacar que, una vez concluido el trimestre, se prepara la documentación correspondiente para su </a:t>
            </a:r>
            <a:r>
              <a:rPr lang="es-MX" sz="1400" i="0" u="none" strike="noStrike" dirty="0">
                <a:solidFill>
                  <a:srgbClr val="000000"/>
                </a:solidFill>
                <a:effectLst/>
              </a:rPr>
              <a:t>publicación en la página oficial del Municipio de Benito Juárez</a:t>
            </a:r>
            <a:r>
              <a:rPr lang="es-MX" sz="1400" b="0" i="0" u="none" strike="noStrike" dirty="0">
                <a:solidFill>
                  <a:srgbClr val="000000"/>
                </a:solidFill>
                <a:effectLst/>
              </a:rPr>
              <a:t>, </a:t>
            </a:r>
            <a:r>
              <a:rPr lang="es-MX" sz="1400" b="0" u="none" strike="noStrike" dirty="0">
                <a:solidFill>
                  <a:srgbClr val="000000"/>
                </a:solidFill>
                <a:effectLst/>
              </a:rPr>
              <a:t>dentro de la sección de Transparencia Presupuestaria - Armonización Contable. Con ello, se da cumplimiento a las disposiciones del </a:t>
            </a:r>
            <a:r>
              <a:rPr lang="es-MX" sz="1400" u="none" strike="noStrike" dirty="0">
                <a:solidFill>
                  <a:srgbClr val="000000"/>
                </a:solidFill>
                <a:effectLst/>
              </a:rPr>
              <a:t>Título Quinto de la Ley General de Contabilidad Gubernamental</a:t>
            </a:r>
            <a:r>
              <a:rPr lang="es-MX" sz="1400" b="0" u="none" strike="noStrike" dirty="0">
                <a:solidFill>
                  <a:srgbClr val="000000"/>
                </a:solidFill>
                <a:effectLst/>
              </a:rPr>
              <a:t>, así como a lo establecido en el Acuerdo que contiene los lineamientos para la integración, recepción y entrega de la Cuenta Pública de las entidades fiscalizables ante la Auditoría Superior del Estado de Quintana Roo. </a:t>
            </a:r>
          </a:p>
        </p:txBody>
      </p:sp>
      <p:graphicFrame>
        <p:nvGraphicFramePr>
          <p:cNvPr id="6" name="Gráfico 5">
            <a:extLst>
              <a:ext uri="{FF2B5EF4-FFF2-40B4-BE49-F238E27FC236}">
                <a16:creationId xmlns:a16="http://schemas.microsoft.com/office/drawing/2014/main" id="{3B68E4B2-C198-480D-AED1-3E9F444519A7}"/>
              </a:ext>
            </a:extLst>
          </p:cNvPr>
          <p:cNvGraphicFramePr>
            <a:graphicFrameLocks/>
          </p:cNvGraphicFramePr>
          <p:nvPr>
            <p:extLst>
              <p:ext uri="{D42A27DB-BD31-4B8C-83A1-F6EECF244321}">
                <p14:modId xmlns:p14="http://schemas.microsoft.com/office/powerpoint/2010/main" val="2746388535"/>
              </p:ext>
            </p:extLst>
          </p:nvPr>
        </p:nvGraphicFramePr>
        <p:xfrm>
          <a:off x="6334166" y="1131974"/>
          <a:ext cx="4618182" cy="33250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0539262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Ion</Template>
  <TotalTime>5123</TotalTime>
  <Words>2352</Words>
  <Application>Microsoft Office PowerPoint</Application>
  <PresentationFormat>Panorámica</PresentationFormat>
  <Paragraphs>187</Paragraphs>
  <Slides>22</Slides>
  <Notes>13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22</vt:i4>
      </vt:variant>
    </vt:vector>
  </HeadingPairs>
  <TitlesOfParts>
    <vt:vector size="27" baseType="lpstr">
      <vt:lpstr>Arial</vt:lpstr>
      <vt:lpstr>Arial Black</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Unidad Jurídica CM</cp:lastModifiedBy>
  <cp:revision>609</cp:revision>
  <cp:lastPrinted>2025-05-06T22:08:20Z</cp:lastPrinted>
  <dcterms:created xsi:type="dcterms:W3CDTF">2021-04-16T16:11:05Z</dcterms:created>
  <dcterms:modified xsi:type="dcterms:W3CDTF">2025-06-24T15:43:11Z</dcterms:modified>
</cp:coreProperties>
</file>